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24" r:id="rId3"/>
    <p:sldId id="327" r:id="rId4"/>
    <p:sldId id="304" r:id="rId5"/>
    <p:sldId id="293" r:id="rId6"/>
    <p:sldId id="320" r:id="rId7"/>
    <p:sldId id="322" r:id="rId8"/>
    <p:sldId id="319" r:id="rId9"/>
    <p:sldId id="294" r:id="rId10"/>
    <p:sldId id="295" r:id="rId11"/>
    <p:sldId id="296" r:id="rId12"/>
    <p:sldId id="297" r:id="rId13"/>
    <p:sldId id="298" r:id="rId14"/>
    <p:sldId id="299" r:id="rId15"/>
    <p:sldId id="300" r:id="rId16"/>
    <p:sldId id="301" r:id="rId17"/>
    <p:sldId id="302" r:id="rId18"/>
    <p:sldId id="303" r:id="rId19"/>
    <p:sldId id="258" r:id="rId20"/>
    <p:sldId id="288" r:id="rId21"/>
    <p:sldId id="270" r:id="rId22"/>
    <p:sldId id="271" r:id="rId23"/>
    <p:sldId id="328" r:id="rId24"/>
    <p:sldId id="306" r:id="rId25"/>
    <p:sldId id="321" r:id="rId26"/>
    <p:sldId id="292" r:id="rId27"/>
    <p:sldId id="329" r:id="rId28"/>
    <p:sldId id="287" r:id="rId29"/>
    <p:sldId id="323" r:id="rId30"/>
    <p:sldId id="333" r:id="rId31"/>
    <p:sldId id="335" r:id="rId32"/>
    <p:sldId id="336" r:id="rId33"/>
    <p:sldId id="337" r:id="rId34"/>
    <p:sldId id="338" r:id="rId35"/>
    <p:sldId id="311" r:id="rId36"/>
    <p:sldId id="316"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1328" y="-8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9AD56C-DE47-1244-9109-AFAA1137D61B}" type="datetimeFigureOut">
              <a:rPr lang="en-US" smtClean="0"/>
              <a:t>11/3/12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00D435-C56C-B749-ABD8-8D10461D7E92}" type="slidenum">
              <a:rPr lang="en-US" smtClean="0"/>
              <a:t>‹#›</a:t>
            </a:fld>
            <a:endParaRPr lang="en-US"/>
          </a:p>
        </p:txBody>
      </p:sp>
    </p:spTree>
    <p:extLst>
      <p:ext uri="{BB962C8B-B14F-4D97-AF65-F5344CB8AC3E}">
        <p14:creationId xmlns:p14="http://schemas.microsoft.com/office/powerpoint/2010/main" val="11464834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 idea is born at dinner after DMS Tech Meeting #3 among the BL, Oxford and Stanford: i</a:t>
            </a:r>
            <a:r>
              <a:rPr lang="en-US" dirty="0" smtClean="0"/>
              <a:t>f it works for Manuscripts,</a:t>
            </a:r>
            <a:r>
              <a:rPr lang="en-US" baseline="0" dirty="0" smtClean="0"/>
              <a:t> why can’t the same principles and some of the same tools also work for all image based resources. Idea is diagrammed on the (paper) tablecloth.</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2</a:t>
            </a:fld>
            <a:endParaRPr lang="en-US"/>
          </a:p>
        </p:txBody>
      </p:sp>
    </p:spTree>
    <p:extLst>
      <p:ext uri="{BB962C8B-B14F-4D97-AF65-F5344CB8AC3E}">
        <p14:creationId xmlns:p14="http://schemas.microsoft.com/office/powerpoint/2010/main" val="829366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Cornell</a:t>
            </a:r>
            <a:r>
              <a:rPr lang="en-GB" baseline="0" dirty="0" smtClean="0"/>
              <a:t> book reader (based on DLXS)</a:t>
            </a:r>
            <a:endParaRPr lang="en-GB" dirty="0"/>
          </a:p>
        </p:txBody>
      </p:sp>
      <p:sp>
        <p:nvSpPr>
          <p:cNvPr id="4" name="Slide Number Placeholder 3"/>
          <p:cNvSpPr>
            <a:spLocks noGrp="1"/>
          </p:cNvSpPr>
          <p:nvPr>
            <p:ph type="sldNum" sz="quarter" idx="10"/>
          </p:nvPr>
        </p:nvSpPr>
        <p:spPr/>
        <p:txBody>
          <a:bodyPr/>
          <a:lstStyle/>
          <a:p>
            <a:pPr>
              <a:defRPr/>
            </a:pPr>
            <a:r>
              <a:rPr lang="en-GB" smtClean="0"/>
              <a:t>Page </a:t>
            </a:r>
            <a:fld id="{631212FA-1EB8-4070-B4B2-768776B937E7}" type="slidenum">
              <a:rPr lang="en-GB" smtClean="0"/>
              <a:pPr>
                <a:defRPr/>
              </a:pPr>
              <a:t>12</a:t>
            </a:fld>
            <a:endParaRPr lang="en-GB"/>
          </a:p>
        </p:txBody>
      </p:sp>
    </p:spTree>
    <p:extLst>
      <p:ext uri="{BB962C8B-B14F-4D97-AF65-F5344CB8AC3E}">
        <p14:creationId xmlns:p14="http://schemas.microsoft.com/office/powerpoint/2010/main" val="196353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Cornell annotated art collection, hosted in Luna. </a:t>
            </a:r>
            <a:endParaRPr lang="en-GB" dirty="0"/>
          </a:p>
        </p:txBody>
      </p:sp>
      <p:sp>
        <p:nvSpPr>
          <p:cNvPr id="4" name="Slide Number Placeholder 3"/>
          <p:cNvSpPr>
            <a:spLocks noGrp="1"/>
          </p:cNvSpPr>
          <p:nvPr>
            <p:ph type="sldNum" sz="quarter" idx="10"/>
          </p:nvPr>
        </p:nvSpPr>
        <p:spPr/>
        <p:txBody>
          <a:bodyPr/>
          <a:lstStyle/>
          <a:p>
            <a:pPr>
              <a:defRPr/>
            </a:pPr>
            <a:r>
              <a:rPr lang="en-GB" smtClean="0"/>
              <a:t>Page </a:t>
            </a:r>
            <a:fld id="{631212FA-1EB8-4070-B4B2-768776B937E7}" type="slidenum">
              <a:rPr lang="en-GB" smtClean="0"/>
              <a:pPr>
                <a:defRPr/>
              </a:pPr>
              <a:t>13</a:t>
            </a:fld>
            <a:endParaRPr lang="en-GB"/>
          </a:p>
        </p:txBody>
      </p:sp>
    </p:spTree>
    <p:extLst>
      <p:ext uri="{BB962C8B-B14F-4D97-AF65-F5344CB8AC3E}">
        <p14:creationId xmlns:p14="http://schemas.microsoft.com/office/powerpoint/2010/main" val="1963537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Oxford one-off</a:t>
            </a:r>
            <a:r>
              <a:rPr lang="en-US" baseline="0" dirty="0" smtClean="0"/>
              <a:t> manuscript viewer.</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14</a:t>
            </a:fld>
            <a:endParaRPr lang="en-US"/>
          </a:p>
        </p:txBody>
      </p:sp>
    </p:spTree>
    <p:extLst>
      <p:ext uri="{BB962C8B-B14F-4D97-AF65-F5344CB8AC3E}">
        <p14:creationId xmlns:p14="http://schemas.microsoft.com/office/powerpoint/2010/main" val="389439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Oxford one off viewer.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15</a:t>
            </a:fld>
            <a:endParaRPr lang="en-US"/>
          </a:p>
        </p:txBody>
      </p:sp>
    </p:spTree>
    <p:extLst>
      <p:ext uri="{BB962C8B-B14F-4D97-AF65-F5344CB8AC3E}">
        <p14:creationId xmlns:p14="http://schemas.microsoft.com/office/powerpoint/2010/main" val="3671537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Gallica</a:t>
            </a:r>
            <a:r>
              <a:rPr lang="en-US" baseline="0" dirty="0" smtClean="0"/>
              <a:t> from </a:t>
            </a:r>
            <a:r>
              <a:rPr lang="en-US" baseline="0" dirty="0" err="1" smtClean="0"/>
              <a:t>BnF</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16</a:t>
            </a:fld>
            <a:endParaRPr lang="en-US"/>
          </a:p>
        </p:txBody>
      </p:sp>
    </p:spTree>
    <p:extLst>
      <p:ext uri="{BB962C8B-B14F-4D97-AF65-F5344CB8AC3E}">
        <p14:creationId xmlns:p14="http://schemas.microsoft.com/office/powerpoint/2010/main" val="703099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MediaInfo</a:t>
            </a:r>
            <a:r>
              <a:rPr lang="en-US" dirty="0" smtClean="0"/>
              <a:t> newspaper viewer</a:t>
            </a:r>
            <a:r>
              <a:rPr lang="en-US" baseline="0" dirty="0" smtClean="0"/>
              <a:t> from Nat’l Library of Norway.</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17</a:t>
            </a:fld>
            <a:endParaRPr lang="en-US"/>
          </a:p>
        </p:txBody>
      </p:sp>
    </p:spTree>
    <p:extLst>
      <p:ext uri="{BB962C8B-B14F-4D97-AF65-F5344CB8AC3E}">
        <p14:creationId xmlns:p14="http://schemas.microsoft.com/office/powerpoint/2010/main" val="1010134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British Library</a:t>
            </a:r>
            <a:r>
              <a:rPr lang="en-GB" baseline="0" dirty="0" smtClean="0"/>
              <a:t> MSS viewer. </a:t>
            </a:r>
            <a:endParaRPr lang="en-GB" dirty="0"/>
          </a:p>
        </p:txBody>
      </p:sp>
      <p:sp>
        <p:nvSpPr>
          <p:cNvPr id="4" name="Slide Number Placeholder 3"/>
          <p:cNvSpPr>
            <a:spLocks noGrp="1"/>
          </p:cNvSpPr>
          <p:nvPr>
            <p:ph type="sldNum" sz="quarter" idx="10"/>
          </p:nvPr>
        </p:nvSpPr>
        <p:spPr/>
        <p:txBody>
          <a:bodyPr/>
          <a:lstStyle/>
          <a:p>
            <a:pPr>
              <a:defRPr/>
            </a:pPr>
            <a:r>
              <a:rPr lang="en-GB" smtClean="0"/>
              <a:t>Page </a:t>
            </a:r>
            <a:fld id="{631212FA-1EB8-4070-B4B2-768776B937E7}" type="slidenum">
              <a:rPr lang="en-GB" smtClean="0"/>
              <a:pPr>
                <a:defRPr/>
              </a:pPr>
              <a:t>18</a:t>
            </a:fld>
            <a:endParaRPr lang="en-GB"/>
          </a:p>
        </p:txBody>
      </p:sp>
    </p:spTree>
    <p:extLst>
      <p:ext uri="{BB962C8B-B14F-4D97-AF65-F5344CB8AC3E}">
        <p14:creationId xmlns:p14="http://schemas.microsoft.com/office/powerpoint/2010/main" val="240228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repositories and applications providing</a:t>
            </a:r>
            <a:r>
              <a:rPr lang="en-US" baseline="0" dirty="0" smtClean="0"/>
              <a:t> access to </a:t>
            </a:r>
            <a:r>
              <a:rPr lang="en-US" dirty="0" smtClean="0"/>
              <a:t>Digital Medieval Manuscripts in</a:t>
            </a:r>
            <a:r>
              <a:rPr lang="en-US" baseline="0" dirty="0" smtClean="0"/>
              <a:t> today’s environment are heavily </a:t>
            </a:r>
            <a:r>
              <a:rPr lang="en-US" baseline="0" dirty="0" err="1" smtClean="0"/>
              <a:t>silo’ed</a:t>
            </a:r>
            <a:r>
              <a:rPr lang="en-US" baseline="0" dirty="0" smtClean="0"/>
              <a:t>, with access to each repository provided through one off applications. This is a microcosm of the wider world of access to image based scholarly resources. </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19</a:t>
            </a:fld>
            <a:endParaRPr lang="en-US"/>
          </a:p>
        </p:txBody>
      </p:sp>
    </p:spTree>
    <p:extLst>
      <p:ext uri="{BB962C8B-B14F-4D97-AF65-F5344CB8AC3E}">
        <p14:creationId xmlns:p14="http://schemas.microsoft.com/office/powerpoint/2010/main" val="234859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repositories and applications providing</a:t>
            </a:r>
            <a:r>
              <a:rPr lang="en-US" baseline="0" dirty="0" smtClean="0"/>
              <a:t> access to </a:t>
            </a:r>
            <a:r>
              <a:rPr lang="en-US" dirty="0" smtClean="0"/>
              <a:t>Digital Medieval Manuscripts in</a:t>
            </a:r>
            <a:r>
              <a:rPr lang="en-US" baseline="0" dirty="0" smtClean="0"/>
              <a:t> today’s environment are heavily </a:t>
            </a:r>
            <a:r>
              <a:rPr lang="en-US" baseline="0" dirty="0" err="1" smtClean="0"/>
              <a:t>silo’ed</a:t>
            </a:r>
            <a:r>
              <a:rPr lang="en-US" baseline="0" dirty="0" smtClean="0"/>
              <a:t>, with access to each repository provided through one off applications. This is a microcosm of the wider world of access to image based scholarly resources. </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20</a:t>
            </a:fld>
            <a:endParaRPr lang="en-US"/>
          </a:p>
        </p:txBody>
      </p:sp>
    </p:spTree>
    <p:extLst>
      <p:ext uri="{BB962C8B-B14F-4D97-AF65-F5344CB8AC3E}">
        <p14:creationId xmlns:p14="http://schemas.microsoft.com/office/powerpoint/2010/main" val="2348597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API’s to access image and description</a:t>
            </a:r>
            <a:r>
              <a:rPr lang="en-US" baseline="0" dirty="0" smtClean="0"/>
              <a:t> from a repository enable access to content from other applications and systems for viewing or analytics (transcription, annotation, e.g.) Some of this data could be reimported to the repository for reuse by others (e.g., transcriptions). </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21</a:t>
            </a:fld>
            <a:endParaRPr lang="en-US"/>
          </a:p>
        </p:txBody>
      </p:sp>
    </p:spTree>
    <p:extLst>
      <p:ext uri="{BB962C8B-B14F-4D97-AF65-F5344CB8AC3E}">
        <p14:creationId xmlns:p14="http://schemas.microsoft.com/office/powerpoint/2010/main" val="24519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 idea is born at dinner after DMS Tech Meeting #3 among the BL, Oxford and Stanford: i</a:t>
            </a:r>
            <a:r>
              <a:rPr lang="en-US" dirty="0" smtClean="0"/>
              <a:t>f it works for Manuscripts,</a:t>
            </a:r>
            <a:r>
              <a:rPr lang="en-US" baseline="0" dirty="0" smtClean="0"/>
              <a:t> why can’t the same principles and some of the same tools also work for all image based resources. Idea is diagrammed on the (paper) tablecloth.</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3</a:t>
            </a:fld>
            <a:endParaRPr lang="en-US"/>
          </a:p>
        </p:txBody>
      </p:sp>
    </p:spTree>
    <p:extLst>
      <p:ext uri="{BB962C8B-B14F-4D97-AF65-F5344CB8AC3E}">
        <p14:creationId xmlns:p14="http://schemas.microsoft.com/office/powerpoint/2010/main" val="829366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multiple</a:t>
            </a:r>
            <a:r>
              <a:rPr lang="en-US" baseline="0" dirty="0" smtClean="0"/>
              <a:t> repositories supported the same API’s for access to images, metadata and annotations, one can envision the beginnings of a framework with shared application code across different sites, and interoperable image-based resources, enabling simultaneous access to multiple scholarly repositories through a single interface. </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22</a:t>
            </a:fld>
            <a:endParaRPr lang="en-US"/>
          </a:p>
        </p:txBody>
      </p:sp>
    </p:spTree>
    <p:extLst>
      <p:ext uri="{BB962C8B-B14F-4D97-AF65-F5344CB8AC3E}">
        <p14:creationId xmlns:p14="http://schemas.microsoft.com/office/powerpoint/2010/main" val="1362938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24</a:t>
            </a:fld>
            <a:endParaRPr lang="en-US"/>
          </a:p>
        </p:txBody>
      </p:sp>
    </p:spTree>
    <p:extLst>
      <p:ext uri="{BB962C8B-B14F-4D97-AF65-F5344CB8AC3E}">
        <p14:creationId xmlns:p14="http://schemas.microsoft.com/office/powerpoint/2010/main" val="314861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25</a:t>
            </a:fld>
            <a:endParaRPr lang="en-US"/>
          </a:p>
        </p:txBody>
      </p:sp>
    </p:spTree>
    <p:extLst>
      <p:ext uri="{BB962C8B-B14F-4D97-AF65-F5344CB8AC3E}">
        <p14:creationId xmlns:p14="http://schemas.microsoft.com/office/powerpoint/2010/main" val="3148618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bright spots: </a:t>
            </a:r>
            <a:r>
              <a:rPr lang="en-US" baseline="0" dirty="0" err="1" smtClean="0"/>
              <a:t>SeaDragon</a:t>
            </a:r>
            <a:r>
              <a:rPr lang="en-US" baseline="0" dirty="0" smtClean="0"/>
              <a:t>, Deep Zoom, </a:t>
            </a:r>
            <a:r>
              <a:rPr lang="en-US" baseline="0" dirty="0" err="1" smtClean="0"/>
              <a:t>ChronoZoom</a:t>
            </a:r>
            <a:r>
              <a:rPr lang="en-US" baseline="0" dirty="0" smtClean="0"/>
              <a:t>, </a:t>
            </a:r>
            <a:r>
              <a:rPr lang="en-US" baseline="0" dirty="0" err="1" smtClean="0"/>
              <a:t>Djatoka</a:t>
            </a:r>
            <a:r>
              <a:rPr lang="en-US" baseline="0" dirty="0" smtClean="0"/>
              <a:t>, </a:t>
            </a:r>
            <a:r>
              <a:rPr lang="en-US" baseline="0" dirty="0" err="1" smtClean="0"/>
              <a:t>GoogleArt</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4</a:t>
            </a:fld>
            <a:endParaRPr lang="en-US"/>
          </a:p>
        </p:txBody>
      </p:sp>
    </p:spTree>
    <p:extLst>
      <p:ext uri="{BB962C8B-B14F-4D97-AF65-F5344CB8AC3E}">
        <p14:creationId xmlns:p14="http://schemas.microsoft.com/office/powerpoint/2010/main" val="3148618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bright spots: </a:t>
            </a:r>
            <a:r>
              <a:rPr lang="en-US" baseline="0" dirty="0" err="1" smtClean="0"/>
              <a:t>SeaDragon</a:t>
            </a:r>
            <a:r>
              <a:rPr lang="en-US" baseline="0" dirty="0" smtClean="0"/>
              <a:t>, Deep Zoom, </a:t>
            </a:r>
            <a:r>
              <a:rPr lang="en-US" baseline="0" dirty="0" err="1" smtClean="0"/>
              <a:t>ChronoZoom</a:t>
            </a:r>
            <a:r>
              <a:rPr lang="en-US" baseline="0" dirty="0" smtClean="0"/>
              <a:t>, </a:t>
            </a:r>
            <a:r>
              <a:rPr lang="en-US" baseline="0" dirty="0" err="1" smtClean="0"/>
              <a:t>Djatoka</a:t>
            </a:r>
            <a:r>
              <a:rPr lang="en-US" baseline="0" dirty="0" smtClean="0"/>
              <a:t>, Google Art Project, </a:t>
            </a:r>
            <a:r>
              <a:rPr lang="en-US" baseline="0" dirty="0" err="1" smtClean="0"/>
              <a:t>Gallica</a:t>
            </a:r>
            <a:r>
              <a:rPr lang="en-US" baseline="0" dirty="0" smtClean="0"/>
              <a:t>, National Library of Norway newspaper viewer</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5</a:t>
            </a:fld>
            <a:endParaRPr lang="en-US"/>
          </a:p>
        </p:txBody>
      </p:sp>
    </p:spTree>
    <p:extLst>
      <p:ext uri="{BB962C8B-B14F-4D97-AF65-F5344CB8AC3E}">
        <p14:creationId xmlns:p14="http://schemas.microsoft.com/office/powerpoint/2010/main" val="314861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DMS Tech is a Mellon Funded project</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6</a:t>
            </a:fld>
            <a:endParaRPr lang="en-US"/>
          </a:p>
        </p:txBody>
      </p:sp>
    </p:spTree>
    <p:extLst>
      <p:ext uri="{BB962C8B-B14F-4D97-AF65-F5344CB8AC3E}">
        <p14:creationId xmlns:p14="http://schemas.microsoft.com/office/powerpoint/2010/main" val="314861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DMS Tech is a Mellon Funded project</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7</a:t>
            </a:fld>
            <a:endParaRPr lang="en-US"/>
          </a:p>
        </p:txBody>
      </p:sp>
    </p:spTree>
    <p:extLst>
      <p:ext uri="{BB962C8B-B14F-4D97-AF65-F5344CB8AC3E}">
        <p14:creationId xmlns:p14="http://schemas.microsoft.com/office/powerpoint/2010/main" val="3148618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Stanford’s Book Reader (based on the Internet</a:t>
            </a:r>
            <a:r>
              <a:rPr lang="en-US" baseline="0" dirty="0" smtClean="0"/>
              <a:t> Archive book reader).</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9</a:t>
            </a:fld>
            <a:endParaRPr lang="en-US"/>
          </a:p>
        </p:txBody>
      </p:sp>
    </p:spTree>
    <p:extLst>
      <p:ext uri="{BB962C8B-B14F-4D97-AF65-F5344CB8AC3E}">
        <p14:creationId xmlns:p14="http://schemas.microsoft.com/office/powerpoint/2010/main" val="1655691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Stanford map viewer. </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10</a:t>
            </a:fld>
            <a:endParaRPr lang="en-US"/>
          </a:p>
        </p:txBody>
      </p:sp>
    </p:spTree>
    <p:extLst>
      <p:ext uri="{BB962C8B-B14F-4D97-AF65-F5344CB8AC3E}">
        <p14:creationId xmlns:p14="http://schemas.microsoft.com/office/powerpoint/2010/main" val="2019177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Cornell map viewer.</a:t>
            </a:r>
            <a:endParaRPr lang="en-US" dirty="0"/>
          </a:p>
        </p:txBody>
      </p:sp>
      <p:sp>
        <p:nvSpPr>
          <p:cNvPr id="4" name="Slide Number Placeholder 3"/>
          <p:cNvSpPr>
            <a:spLocks noGrp="1"/>
          </p:cNvSpPr>
          <p:nvPr>
            <p:ph type="sldNum" sz="quarter" idx="10"/>
          </p:nvPr>
        </p:nvSpPr>
        <p:spPr/>
        <p:txBody>
          <a:bodyPr/>
          <a:lstStyle/>
          <a:p>
            <a:fld id="{5100D435-C56C-B749-ABD8-8D10461D7E92}" type="slidenum">
              <a:rPr lang="en-US" smtClean="0"/>
              <a:t>11</a:t>
            </a:fld>
            <a:endParaRPr lang="en-US"/>
          </a:p>
        </p:txBody>
      </p:sp>
    </p:spTree>
    <p:extLst>
      <p:ext uri="{BB962C8B-B14F-4D97-AF65-F5344CB8AC3E}">
        <p14:creationId xmlns:p14="http://schemas.microsoft.com/office/powerpoint/2010/main" val="1713807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0E5FCE-25EE-D645-B8CB-82C2FD6E3123}" type="datetimeFigureOut">
              <a:rPr lang="en-US" smtClean="0"/>
              <a:t>11/3/12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3559595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0E5FCE-25EE-D645-B8CB-82C2FD6E3123}" type="datetimeFigureOut">
              <a:rPr lang="en-US" smtClean="0"/>
              <a:t>11/3/12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2111079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0E5FCE-25EE-D645-B8CB-82C2FD6E3123}" type="datetimeFigureOut">
              <a:rPr lang="en-US" smtClean="0"/>
              <a:t>11/3/12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375609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0E5FCE-25EE-D645-B8CB-82C2FD6E3123}" type="datetimeFigureOut">
              <a:rPr lang="en-US" smtClean="0"/>
              <a:t>11/3/12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1838411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0E5FCE-25EE-D645-B8CB-82C2FD6E3123}" type="datetimeFigureOut">
              <a:rPr lang="en-US" smtClean="0"/>
              <a:t>11/3/12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2862966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0E5FCE-25EE-D645-B8CB-82C2FD6E3123}" type="datetimeFigureOut">
              <a:rPr lang="en-US" smtClean="0"/>
              <a:t>11/3/12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193918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0E5FCE-25EE-D645-B8CB-82C2FD6E3123}" type="datetimeFigureOut">
              <a:rPr lang="en-US" smtClean="0"/>
              <a:t>11/3/12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483615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0E5FCE-25EE-D645-B8CB-82C2FD6E3123}" type="datetimeFigureOut">
              <a:rPr lang="en-US" smtClean="0"/>
              <a:t>11/3/12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1367306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0E5FCE-25EE-D645-B8CB-82C2FD6E3123}" type="datetimeFigureOut">
              <a:rPr lang="en-US" smtClean="0"/>
              <a:t>11/3/12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2284080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0E5FCE-25EE-D645-B8CB-82C2FD6E3123}" type="datetimeFigureOut">
              <a:rPr lang="en-US" smtClean="0"/>
              <a:t>11/3/12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4112306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0E5FCE-25EE-D645-B8CB-82C2FD6E3123}" type="datetimeFigureOut">
              <a:rPr lang="en-US" smtClean="0"/>
              <a:t>11/3/12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A7F76-83F7-674E-A3AA-C0C3F60EAC6C}" type="slidenum">
              <a:rPr lang="en-US" smtClean="0"/>
              <a:t>‹#›</a:t>
            </a:fld>
            <a:endParaRPr lang="en-US"/>
          </a:p>
        </p:txBody>
      </p:sp>
    </p:spTree>
    <p:extLst>
      <p:ext uri="{BB962C8B-B14F-4D97-AF65-F5344CB8AC3E}">
        <p14:creationId xmlns:p14="http://schemas.microsoft.com/office/powerpoint/2010/main" val="5538701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E5FCE-25EE-D645-B8CB-82C2FD6E3123}" type="datetimeFigureOut">
              <a:rPr lang="en-US" smtClean="0"/>
              <a:t>11/3/12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A7F76-83F7-674E-A3AA-C0C3F60EAC6C}" type="slidenum">
              <a:rPr lang="en-US" smtClean="0"/>
              <a:t>‹#›</a:t>
            </a:fld>
            <a:endParaRPr lang="en-US"/>
          </a:p>
        </p:txBody>
      </p:sp>
    </p:spTree>
    <p:extLst>
      <p:ext uri="{BB962C8B-B14F-4D97-AF65-F5344CB8AC3E}">
        <p14:creationId xmlns:p14="http://schemas.microsoft.com/office/powerpoint/2010/main" val="4220325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ared-canvas.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mailto:iiif-announce@googlegroups.com" TargetMode="External"/><Relationship Id="rId4" Type="http://schemas.openxmlformats.org/officeDocument/2006/relationships/hyperlink" Target="mailto:iiif-discuss@googlegroups.com" TargetMode="External"/><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hyperlink" Target="http://lib.stanford.edu/iiif"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096964"/>
            <a:ext cx="6400800" cy="2272725"/>
          </a:xfrm>
        </p:spPr>
        <p:txBody>
          <a:bodyPr>
            <a:noAutofit/>
          </a:bodyPr>
          <a:lstStyle/>
          <a:p>
            <a:pPr>
              <a:spcBef>
                <a:spcPts val="0"/>
              </a:spcBef>
            </a:pPr>
            <a:r>
              <a:rPr lang="en-US" sz="2400" dirty="0" smtClean="0">
                <a:solidFill>
                  <a:schemeClr val="tx1"/>
                </a:solidFill>
                <a:latin typeface="Franklin Gothic Medium" charset="0"/>
              </a:rPr>
              <a:t>Tom </a:t>
            </a:r>
            <a:r>
              <a:rPr lang="en-US" sz="2400" dirty="0">
                <a:solidFill>
                  <a:schemeClr val="tx1"/>
                </a:solidFill>
                <a:latin typeface="Franklin Gothic Medium" charset="0"/>
              </a:rPr>
              <a:t>Cramer</a:t>
            </a:r>
          </a:p>
          <a:p>
            <a:pPr>
              <a:spcBef>
                <a:spcPts val="0"/>
              </a:spcBef>
            </a:pPr>
            <a:r>
              <a:rPr lang="en-US" sz="2400" dirty="0">
                <a:solidFill>
                  <a:schemeClr val="tx1"/>
                </a:solidFill>
                <a:latin typeface="Franklin Gothic Medium" charset="0"/>
              </a:rPr>
              <a:t>Chief Technology Strategist</a:t>
            </a:r>
          </a:p>
          <a:p>
            <a:pPr>
              <a:spcBef>
                <a:spcPts val="0"/>
              </a:spcBef>
            </a:pPr>
            <a:r>
              <a:rPr lang="en-US" sz="2400" dirty="0">
                <a:solidFill>
                  <a:schemeClr val="tx1"/>
                </a:solidFill>
                <a:latin typeface="Franklin Gothic Medium" charset="0"/>
              </a:rPr>
              <a:t>Stanford University Libraries</a:t>
            </a:r>
          </a:p>
          <a:p>
            <a:pPr>
              <a:spcBef>
                <a:spcPts val="0"/>
              </a:spcBef>
            </a:pPr>
            <a:endParaRPr lang="en-US" sz="2400" dirty="0">
              <a:solidFill>
                <a:schemeClr val="tx1"/>
              </a:solidFill>
            </a:endParaRPr>
          </a:p>
          <a:p>
            <a:pPr>
              <a:spcBef>
                <a:spcPts val="0"/>
              </a:spcBef>
            </a:pPr>
            <a:r>
              <a:rPr lang="en-US" sz="2400" dirty="0" smtClean="0">
                <a:solidFill>
                  <a:schemeClr val="tx1"/>
                </a:solidFill>
                <a:latin typeface="Franklin Gothic Medium" charset="0"/>
              </a:rPr>
              <a:t>Digital Library Federation (DLF) Forum </a:t>
            </a:r>
            <a:br>
              <a:rPr lang="en-US" sz="2400" dirty="0" smtClean="0">
                <a:solidFill>
                  <a:schemeClr val="tx1"/>
                </a:solidFill>
                <a:latin typeface="Franklin Gothic Medium" charset="0"/>
              </a:rPr>
            </a:br>
            <a:r>
              <a:rPr lang="en-US" sz="2400" dirty="0" smtClean="0">
                <a:solidFill>
                  <a:schemeClr val="tx1"/>
                </a:solidFill>
                <a:latin typeface="Franklin Gothic Medium" charset="0"/>
              </a:rPr>
              <a:t>Denver, Colorado * 4 November 2012</a:t>
            </a:r>
            <a:endParaRPr lang="en-US" sz="2400" dirty="0">
              <a:solidFill>
                <a:schemeClr val="tx1"/>
              </a:solidFill>
              <a:latin typeface="Franklin Gothic Medium" charset="0"/>
            </a:endParaRPr>
          </a:p>
        </p:txBody>
      </p:sp>
      <p:pic>
        <p:nvPicPr>
          <p:cNvPr id="7" name="Picture 6"/>
          <p:cNvPicPr>
            <a:picLocks noChangeAspect="1"/>
          </p:cNvPicPr>
          <p:nvPr/>
        </p:nvPicPr>
        <p:blipFill>
          <a:blip r:embed="rId2"/>
          <a:stretch>
            <a:fillRect/>
          </a:stretch>
        </p:blipFill>
        <p:spPr>
          <a:xfrm>
            <a:off x="2419600" y="919482"/>
            <a:ext cx="4795544" cy="2041079"/>
          </a:xfrm>
          <a:prstGeom prst="rect">
            <a:avLst/>
          </a:prstGeom>
        </p:spPr>
      </p:pic>
    </p:spTree>
    <p:extLst>
      <p:ext uri="{BB962C8B-B14F-4D97-AF65-F5344CB8AC3E}">
        <p14:creationId xmlns:p14="http://schemas.microsoft.com/office/powerpoint/2010/main" val="22539110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Stanford University</a:t>
            </a:r>
            <a:endParaRPr lang="en-GB" dirty="0"/>
          </a:p>
        </p:txBody>
      </p:sp>
      <p:sp>
        <p:nvSpPr>
          <p:cNvPr id="4" name="Slide Number Placeholder 3"/>
          <p:cNvSpPr>
            <a:spLocks noGrp="1"/>
          </p:cNvSpPr>
          <p:nvPr>
            <p:ph type="sldNum" sz="quarter" idx="10"/>
          </p:nvPr>
        </p:nvSpPr>
        <p:spPr/>
        <p:txBody>
          <a:bodyPr/>
          <a:lstStyle/>
          <a:p>
            <a:pPr>
              <a:defRPr/>
            </a:pPr>
            <a:fld id="{807A2F69-8FCC-4272-AD61-86A8B7C7FEC0}" type="slidenum">
              <a:rPr lang="en-GB" smtClean="0"/>
              <a:pPr>
                <a:defRPr/>
              </a:pPr>
              <a:t>10</a:t>
            </a:fld>
            <a:endParaRPr lang="en-GB"/>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5696" y="1412776"/>
            <a:ext cx="5472608" cy="516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47168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Cornell University</a:t>
            </a:r>
          </a:p>
        </p:txBody>
      </p:sp>
      <p:pic>
        <p:nvPicPr>
          <p:cNvPr id="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3648" y="1628800"/>
            <a:ext cx="6287435"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25175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Cornell University</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99659" y="1628800"/>
            <a:ext cx="614468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0082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Cornell University</a:t>
            </a:r>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51526" y="1826295"/>
            <a:ext cx="6440948" cy="43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4059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Bodleian </a:t>
            </a:r>
            <a:r>
              <a:rPr lang="en-GB" dirty="0" smtClean="0"/>
              <a:t>Libraries</a:t>
            </a:r>
            <a:br>
              <a:rPr lang="en-GB" dirty="0" smtClean="0"/>
            </a:br>
            <a:endParaRPr lang="en-GB" dirty="0"/>
          </a:p>
        </p:txBody>
      </p:sp>
      <p:sp>
        <p:nvSpPr>
          <p:cNvPr id="4" name="Slide Number Placeholder 3"/>
          <p:cNvSpPr>
            <a:spLocks noGrp="1"/>
          </p:cNvSpPr>
          <p:nvPr>
            <p:ph type="sldNum" sz="quarter" idx="10"/>
          </p:nvPr>
        </p:nvSpPr>
        <p:spPr/>
        <p:txBody>
          <a:bodyPr/>
          <a:lstStyle/>
          <a:p>
            <a:pPr>
              <a:defRPr/>
            </a:pPr>
            <a:fld id="{807A2F69-8FCC-4272-AD61-86A8B7C7FEC0}" type="slidenum">
              <a:rPr lang="en-GB" smtClean="0"/>
              <a:pPr>
                <a:defRPr/>
              </a:pPr>
              <a:t>14</a:t>
            </a:fld>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5696" y="1556792"/>
            <a:ext cx="5472608" cy="510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3990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Bodleian </a:t>
            </a:r>
            <a:r>
              <a:rPr lang="en-GB" dirty="0" smtClean="0"/>
              <a:t>Libraries</a:t>
            </a:r>
            <a:br>
              <a:rPr lang="en-GB" dirty="0" smtClean="0"/>
            </a:br>
            <a:endParaRPr lang="en-GB" dirty="0"/>
          </a:p>
        </p:txBody>
      </p:sp>
      <p:sp>
        <p:nvSpPr>
          <p:cNvPr id="4" name="Slide Number Placeholder 3"/>
          <p:cNvSpPr>
            <a:spLocks noGrp="1"/>
          </p:cNvSpPr>
          <p:nvPr>
            <p:ph type="sldNum" sz="quarter" idx="10"/>
          </p:nvPr>
        </p:nvSpPr>
        <p:spPr/>
        <p:txBody>
          <a:bodyPr/>
          <a:lstStyle/>
          <a:p>
            <a:pPr>
              <a:defRPr/>
            </a:pPr>
            <a:fld id="{807A2F69-8FCC-4272-AD61-86A8B7C7FEC0}" type="slidenum">
              <a:rPr lang="en-GB" smtClean="0"/>
              <a:pPr>
                <a:defRPr/>
              </a:pPr>
              <a:t>15</a:t>
            </a:fld>
            <a:endParaRPr lang="en-GB"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6642" y="1484784"/>
            <a:ext cx="7410716" cy="4892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501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15964"/>
            <a:ext cx="7848600" cy="914400"/>
          </a:xfrm>
        </p:spPr>
        <p:txBody>
          <a:bodyPr>
            <a:normAutofit fontScale="90000"/>
          </a:bodyPr>
          <a:lstStyle/>
          <a:p>
            <a:r>
              <a:rPr lang="en-GB" dirty="0" err="1"/>
              <a:t>Bibliothèque</a:t>
            </a:r>
            <a:r>
              <a:rPr lang="en-GB" dirty="0"/>
              <a:t> </a:t>
            </a:r>
            <a:r>
              <a:rPr lang="en-GB" dirty="0" err="1"/>
              <a:t>nationale</a:t>
            </a:r>
            <a:r>
              <a:rPr lang="en-GB" dirty="0"/>
              <a:t> de </a:t>
            </a:r>
            <a:r>
              <a:rPr lang="en-GB" dirty="0" smtClean="0"/>
              <a:t>France</a:t>
            </a:r>
            <a:br>
              <a:rPr lang="en-GB" dirty="0" smtClean="0"/>
            </a:br>
            <a:endParaRPr lang="en-GB" dirty="0"/>
          </a:p>
        </p:txBody>
      </p:sp>
      <p:sp>
        <p:nvSpPr>
          <p:cNvPr id="4" name="Slide Number Placeholder 3"/>
          <p:cNvSpPr>
            <a:spLocks noGrp="1"/>
          </p:cNvSpPr>
          <p:nvPr>
            <p:ph type="sldNum" sz="quarter" idx="10"/>
          </p:nvPr>
        </p:nvSpPr>
        <p:spPr/>
        <p:txBody>
          <a:bodyPr/>
          <a:lstStyle/>
          <a:p>
            <a:pPr>
              <a:defRPr/>
            </a:pPr>
            <a:fld id="{807A2F69-8FCC-4272-AD61-86A8B7C7FEC0}" type="slidenum">
              <a:rPr lang="en-GB" smtClean="0"/>
              <a:pPr>
                <a:defRPr/>
              </a:pPr>
              <a:t>16</a:t>
            </a:fld>
            <a:endParaRPr lang="en-GB"/>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43113" y="1614841"/>
            <a:ext cx="5257775" cy="4982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11047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National Library of Norway</a:t>
            </a:r>
            <a:endParaRPr lang="en-GB" dirty="0"/>
          </a:p>
        </p:txBody>
      </p:sp>
      <p:sp>
        <p:nvSpPr>
          <p:cNvPr id="4" name="Slide Number Placeholder 3"/>
          <p:cNvSpPr>
            <a:spLocks noGrp="1"/>
          </p:cNvSpPr>
          <p:nvPr>
            <p:ph type="sldNum" sz="quarter" idx="10"/>
          </p:nvPr>
        </p:nvSpPr>
        <p:spPr/>
        <p:txBody>
          <a:bodyPr/>
          <a:lstStyle/>
          <a:p>
            <a:pPr>
              <a:defRPr/>
            </a:pPr>
            <a:fld id="{807A2F69-8FCC-4272-AD61-86A8B7C7FEC0}" type="slidenum">
              <a:rPr lang="en-GB" smtClean="0"/>
              <a:pPr>
                <a:defRPr/>
              </a:pPr>
              <a:t>17</a:t>
            </a:fld>
            <a:endParaRPr lang="en-GB"/>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10457" y="1844824"/>
            <a:ext cx="6923087"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117996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4"/>
          <p:cNvSpPr>
            <a:spLocks noGrp="1"/>
          </p:cNvSpPr>
          <p:nvPr>
            <p:ph type="title"/>
          </p:nvPr>
        </p:nvSpPr>
        <p:spPr/>
        <p:txBody>
          <a:bodyPr/>
          <a:lstStyle/>
          <a:p>
            <a:pPr eaLnBrk="1" hangingPunct="1"/>
            <a:r>
              <a:rPr lang="en-GB" dirty="0" smtClean="0"/>
              <a:t>British Library</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4032" y="1556792"/>
            <a:ext cx="4975937" cy="5132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52947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461"/>
            <a:ext cx="8229600" cy="1143000"/>
          </a:xfrm>
        </p:spPr>
        <p:txBody>
          <a:bodyPr>
            <a:normAutofit fontScale="90000"/>
          </a:bodyPr>
          <a:lstStyle/>
          <a:p>
            <a:r>
              <a:rPr lang="en-US" dirty="0" smtClean="0"/>
              <a:t>Digital Medieval Manuscripts Today:</a:t>
            </a:r>
            <a:br>
              <a:rPr lang="en-US" dirty="0" smtClean="0"/>
            </a:br>
            <a:r>
              <a:rPr lang="en-US" dirty="0" smtClean="0"/>
              <a:t>A World of Silos &amp; Duplication</a:t>
            </a:r>
            <a:endParaRPr lang="en-US" dirty="0"/>
          </a:p>
        </p:txBody>
      </p:sp>
      <p:sp>
        <p:nvSpPr>
          <p:cNvPr id="8" name="Content Placeholder 2"/>
          <p:cNvSpPr>
            <a:spLocks noGrp="1"/>
          </p:cNvSpPr>
          <p:nvPr>
            <p:ph idx="1"/>
          </p:nvPr>
        </p:nvSpPr>
        <p:spPr>
          <a:xfrm>
            <a:off x="457200" y="4845425"/>
            <a:ext cx="8229600" cy="1698810"/>
          </a:xfrm>
        </p:spPr>
        <p:txBody>
          <a:bodyPr>
            <a:normAutofit fontScale="85000" lnSpcReduction="20000"/>
          </a:bodyPr>
          <a:lstStyle/>
          <a:p>
            <a:pPr lvl="0"/>
            <a:r>
              <a:rPr lang="en-US" dirty="0" smtClean="0"/>
              <a:t>Every repo a silo (</a:t>
            </a:r>
            <a:r>
              <a:rPr lang="en-US" dirty="0" smtClean="0">
                <a:sym typeface="Wingdings"/>
              </a:rPr>
              <a:t> </a:t>
            </a:r>
            <a:r>
              <a:rPr lang="en-US" dirty="0" smtClean="0"/>
              <a:t>no interoperability)</a:t>
            </a:r>
            <a:endParaRPr lang="en-US" dirty="0"/>
          </a:p>
          <a:p>
            <a:pPr lvl="0"/>
            <a:r>
              <a:rPr lang="en-US" dirty="0" smtClean="0"/>
              <a:t>Every app a one-off (</a:t>
            </a:r>
            <a:r>
              <a:rPr lang="en-US" dirty="0" smtClean="0">
                <a:sym typeface="Wingdings"/>
              </a:rPr>
              <a:t></a:t>
            </a:r>
            <a:r>
              <a:rPr lang="en-US" dirty="0" smtClean="0"/>
              <a:t>overhead to code and keep)</a:t>
            </a:r>
          </a:p>
          <a:p>
            <a:pPr lvl="0"/>
            <a:r>
              <a:rPr lang="en-US" dirty="0" smtClean="0"/>
              <a:t>Every user forced to cope (</a:t>
            </a:r>
            <a:r>
              <a:rPr lang="en-US" dirty="0" smtClean="0">
                <a:sym typeface="Wingdings"/>
              </a:rPr>
              <a:t> </a:t>
            </a:r>
            <a:r>
              <a:rPr lang="en-US" dirty="0" smtClean="0"/>
              <a:t>many UIs, little integration)</a:t>
            </a:r>
          </a:p>
          <a:p>
            <a:pPr lvl="0"/>
            <a:endParaRPr lang="en-US" dirty="0"/>
          </a:p>
          <a:p>
            <a:endParaRPr lang="en-US" dirty="0"/>
          </a:p>
        </p:txBody>
      </p:sp>
      <p:pic>
        <p:nvPicPr>
          <p:cNvPr id="9" name="Picture 8"/>
          <p:cNvPicPr>
            <a:picLocks noChangeAspect="1"/>
          </p:cNvPicPr>
          <p:nvPr/>
        </p:nvPicPr>
        <p:blipFill>
          <a:blip r:embed="rId3"/>
          <a:stretch>
            <a:fillRect/>
          </a:stretch>
        </p:blipFill>
        <p:spPr>
          <a:xfrm>
            <a:off x="239533" y="1661832"/>
            <a:ext cx="8686323" cy="2857127"/>
          </a:xfrm>
          <a:prstGeom prst="rect">
            <a:avLst/>
          </a:prstGeom>
        </p:spPr>
      </p:pic>
    </p:spTree>
    <p:extLst>
      <p:ext uri="{BB962C8B-B14F-4D97-AF65-F5344CB8AC3E}">
        <p14:creationId xmlns:p14="http://schemas.microsoft.com/office/powerpoint/2010/main" val="14567119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st1.jpg"/>
          <p:cNvPicPr>
            <a:picLocks noChangeAspect="1"/>
          </p:cNvPicPr>
          <p:nvPr/>
        </p:nvPicPr>
        <p:blipFill>
          <a:blip r:embed="rId3" cstate="print"/>
          <a:stretch>
            <a:fillRect/>
          </a:stretch>
        </p:blipFill>
        <p:spPr>
          <a:xfrm>
            <a:off x="406400" y="315518"/>
            <a:ext cx="8305800" cy="6235102"/>
          </a:xfrm>
          <a:prstGeom prst="rect">
            <a:avLst/>
          </a:prstGeom>
        </p:spPr>
      </p:pic>
    </p:spTree>
    <p:extLst>
      <p:ext uri="{BB962C8B-B14F-4D97-AF65-F5344CB8AC3E}">
        <p14:creationId xmlns:p14="http://schemas.microsoft.com/office/powerpoint/2010/main" val="11889876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461"/>
            <a:ext cx="8229600" cy="1143000"/>
          </a:xfrm>
        </p:spPr>
        <p:txBody>
          <a:bodyPr>
            <a:normAutofit/>
          </a:bodyPr>
          <a:lstStyle/>
          <a:p>
            <a:r>
              <a:rPr lang="en-US" dirty="0" smtClean="0"/>
              <a:t>Distinct Concerns</a:t>
            </a:r>
            <a:endParaRPr lang="en-US" dirty="0"/>
          </a:p>
        </p:txBody>
      </p:sp>
      <p:sp>
        <p:nvSpPr>
          <p:cNvPr id="8" name="Content Placeholder 2"/>
          <p:cNvSpPr>
            <a:spLocks noGrp="1"/>
          </p:cNvSpPr>
          <p:nvPr>
            <p:ph idx="1"/>
          </p:nvPr>
        </p:nvSpPr>
        <p:spPr>
          <a:xfrm>
            <a:off x="228607" y="2634717"/>
            <a:ext cx="2313417" cy="1835878"/>
          </a:xfrm>
        </p:spPr>
        <p:txBody>
          <a:bodyPr>
            <a:normAutofit fontScale="92500"/>
          </a:bodyPr>
          <a:lstStyle/>
          <a:p>
            <a:pPr marL="0" lvl="0" indent="0">
              <a:buNone/>
            </a:pPr>
            <a:r>
              <a:rPr lang="en-US" sz="2400" dirty="0" smtClean="0"/>
              <a:t>Find, Use, </a:t>
            </a:r>
            <a:br>
              <a:rPr lang="en-US" sz="2400" dirty="0" smtClean="0"/>
            </a:br>
            <a:r>
              <a:rPr lang="en-US" sz="2400" dirty="0" smtClean="0"/>
              <a:t>Analyze, Annotate</a:t>
            </a:r>
          </a:p>
          <a:p>
            <a:pPr marL="0" lvl="0" indent="0">
              <a:buNone/>
            </a:pPr>
            <a:r>
              <a:rPr lang="en-US" sz="2400" dirty="0" smtClean="0"/>
              <a:t>Want: Mix &amp; Match, Best of Breed</a:t>
            </a:r>
          </a:p>
          <a:p>
            <a:pPr lvl="0"/>
            <a:endParaRPr lang="en-US" sz="2400" dirty="0"/>
          </a:p>
          <a:p>
            <a:endParaRPr lang="en-US" sz="2400" dirty="0"/>
          </a:p>
        </p:txBody>
      </p:sp>
      <p:sp>
        <p:nvSpPr>
          <p:cNvPr id="3" name="Oval 2"/>
          <p:cNvSpPr/>
          <p:nvPr/>
        </p:nvSpPr>
        <p:spPr>
          <a:xfrm>
            <a:off x="1693156" y="1739879"/>
            <a:ext cx="2097203" cy="13663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Scholars</a:t>
            </a:r>
            <a:endParaRPr lang="en-US" sz="2400" dirty="0"/>
          </a:p>
        </p:txBody>
      </p:sp>
      <p:sp>
        <p:nvSpPr>
          <p:cNvPr id="6" name="Oval 5"/>
          <p:cNvSpPr/>
          <p:nvPr/>
        </p:nvSpPr>
        <p:spPr>
          <a:xfrm>
            <a:off x="5387312" y="2403789"/>
            <a:ext cx="2270369" cy="1366308"/>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Tool Makers</a:t>
            </a:r>
            <a:endParaRPr lang="en-US" sz="2400" dirty="0"/>
          </a:p>
        </p:txBody>
      </p:sp>
      <p:sp>
        <p:nvSpPr>
          <p:cNvPr id="7" name="Oval 6"/>
          <p:cNvSpPr/>
          <p:nvPr/>
        </p:nvSpPr>
        <p:spPr>
          <a:xfrm>
            <a:off x="2193406" y="4078064"/>
            <a:ext cx="2482012" cy="1366308"/>
          </a:xfrm>
          <a:prstGeom prst="ellipse">
            <a:avLst/>
          </a:prstGeom>
          <a:solidFill>
            <a:srgbClr val="FFFF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Repositories</a:t>
            </a:r>
            <a:endParaRPr lang="en-US" sz="2400" dirty="0">
              <a:solidFill>
                <a:srgbClr val="000000"/>
              </a:solidFill>
            </a:endParaRPr>
          </a:p>
        </p:txBody>
      </p:sp>
      <p:sp>
        <p:nvSpPr>
          <p:cNvPr id="10" name="Content Placeholder 2"/>
          <p:cNvSpPr txBox="1">
            <a:spLocks/>
          </p:cNvSpPr>
          <p:nvPr/>
        </p:nvSpPr>
        <p:spPr>
          <a:xfrm>
            <a:off x="6565783" y="1381188"/>
            <a:ext cx="2313417" cy="16988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US" sz="2200" dirty="0" smtClean="0"/>
              <a:t>Build useful  </a:t>
            </a:r>
            <a:br>
              <a:rPr lang="en-US" sz="2200" dirty="0" smtClean="0"/>
            </a:br>
            <a:r>
              <a:rPr lang="en-US" sz="2200" dirty="0" smtClean="0"/>
              <a:t>tools and apps</a:t>
            </a:r>
          </a:p>
          <a:p>
            <a:pPr marL="0" indent="0" algn="r">
              <a:buFont typeface="Arial"/>
              <a:buNone/>
            </a:pPr>
            <a:r>
              <a:rPr lang="en-US" sz="2200" dirty="0" smtClean="0"/>
              <a:t>Want: Users &amp; resources</a:t>
            </a:r>
          </a:p>
          <a:p>
            <a:pPr algn="r"/>
            <a:endParaRPr lang="en-US" sz="2200" dirty="0"/>
          </a:p>
        </p:txBody>
      </p:sp>
      <p:sp>
        <p:nvSpPr>
          <p:cNvPr id="11" name="Content Placeholder 2"/>
          <p:cNvSpPr txBox="1">
            <a:spLocks/>
          </p:cNvSpPr>
          <p:nvPr/>
        </p:nvSpPr>
        <p:spPr>
          <a:xfrm>
            <a:off x="3630337" y="5349771"/>
            <a:ext cx="4681515" cy="14048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t>Host, Preserve (and Enrich) Resources</a:t>
            </a:r>
          </a:p>
          <a:p>
            <a:pPr marL="0" indent="0">
              <a:buFont typeface="Arial"/>
              <a:buNone/>
            </a:pPr>
            <a:r>
              <a:rPr lang="en-US" sz="2400" dirty="0" smtClean="0"/>
              <a:t>Want: Use of Resources, Enriching services, Enriched content</a:t>
            </a:r>
          </a:p>
        </p:txBody>
      </p:sp>
      <p:cxnSp>
        <p:nvCxnSpPr>
          <p:cNvPr id="5" name="Straight Arrow Connector 4"/>
          <p:cNvCxnSpPr/>
          <p:nvPr/>
        </p:nvCxnSpPr>
        <p:spPr>
          <a:xfrm>
            <a:off x="2924541" y="3106187"/>
            <a:ext cx="173163" cy="971877"/>
          </a:xfrm>
          <a:prstGeom prst="straightConnector1">
            <a:avLst/>
          </a:prstGeom>
          <a:ln w="57150">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3"/>
            <a:endCxn id="7" idx="7"/>
          </p:cNvCxnSpPr>
          <p:nvPr/>
        </p:nvCxnSpPr>
        <p:spPr>
          <a:xfrm flipH="1">
            <a:off x="4311936" y="3570006"/>
            <a:ext cx="1407864" cy="708149"/>
          </a:xfrm>
          <a:prstGeom prst="straightConnector1">
            <a:avLst/>
          </a:prstGeom>
          <a:ln w="57150">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3790359" y="2442277"/>
            <a:ext cx="1596953" cy="502020"/>
          </a:xfrm>
          <a:prstGeom prst="straightConnector1">
            <a:avLst/>
          </a:prstGeom>
          <a:ln w="57150">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27877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461"/>
            <a:ext cx="8229600" cy="1143000"/>
          </a:xfrm>
        </p:spPr>
        <p:txBody>
          <a:bodyPr>
            <a:normAutofit/>
          </a:bodyPr>
          <a:lstStyle/>
          <a:p>
            <a:r>
              <a:rPr lang="en-US" dirty="0" smtClean="0"/>
              <a:t>API’s Enable Reuse</a:t>
            </a:r>
            <a:endParaRPr lang="en-US" dirty="0"/>
          </a:p>
        </p:txBody>
      </p:sp>
      <p:pic>
        <p:nvPicPr>
          <p:cNvPr id="4" name="Picture 3"/>
          <p:cNvPicPr>
            <a:picLocks noChangeAspect="1"/>
          </p:cNvPicPr>
          <p:nvPr/>
        </p:nvPicPr>
        <p:blipFill>
          <a:blip r:embed="rId3"/>
          <a:stretch>
            <a:fillRect/>
          </a:stretch>
        </p:blipFill>
        <p:spPr>
          <a:xfrm>
            <a:off x="128096" y="1733176"/>
            <a:ext cx="8906473" cy="4392707"/>
          </a:xfrm>
          <a:prstGeom prst="rect">
            <a:avLst/>
          </a:prstGeom>
        </p:spPr>
      </p:pic>
    </p:spTree>
    <p:extLst>
      <p:ext uri="{BB962C8B-B14F-4D97-AF65-F5344CB8AC3E}">
        <p14:creationId xmlns:p14="http://schemas.microsoft.com/office/powerpoint/2010/main" val="7833894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461"/>
            <a:ext cx="8229600" cy="1143000"/>
          </a:xfrm>
        </p:spPr>
        <p:txBody>
          <a:bodyPr>
            <a:normAutofit/>
          </a:bodyPr>
          <a:lstStyle/>
          <a:p>
            <a:r>
              <a:rPr lang="en-US" dirty="0" smtClean="0"/>
              <a:t> API’s -&gt; Framework -&gt; Ecosystem</a:t>
            </a:r>
            <a:endParaRPr lang="en-US" dirty="0"/>
          </a:p>
        </p:txBody>
      </p:sp>
      <p:pic>
        <p:nvPicPr>
          <p:cNvPr id="3" name="Picture 2"/>
          <p:cNvPicPr>
            <a:picLocks noChangeAspect="1"/>
          </p:cNvPicPr>
          <p:nvPr/>
        </p:nvPicPr>
        <p:blipFill>
          <a:blip r:embed="rId3"/>
          <a:stretch>
            <a:fillRect/>
          </a:stretch>
        </p:blipFill>
        <p:spPr>
          <a:xfrm>
            <a:off x="26171" y="1462461"/>
            <a:ext cx="8983358" cy="4805408"/>
          </a:xfrm>
          <a:prstGeom prst="rect">
            <a:avLst/>
          </a:prstGeom>
        </p:spPr>
      </p:pic>
    </p:spTree>
    <p:extLst>
      <p:ext uri="{BB962C8B-B14F-4D97-AF65-F5344CB8AC3E}">
        <p14:creationId xmlns:p14="http://schemas.microsoft.com/office/powerpoint/2010/main" val="42407184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60229" cy="1143000"/>
          </a:xfrm>
        </p:spPr>
        <p:txBody>
          <a:bodyPr>
            <a:normAutofit/>
          </a:bodyPr>
          <a:lstStyle/>
          <a:p>
            <a:r>
              <a:rPr lang="en-US" dirty="0" smtClean="0"/>
              <a:t>IIIF </a:t>
            </a:r>
            <a:r>
              <a:rPr lang="en-US" dirty="0" smtClean="0"/>
              <a:t>Objectives</a:t>
            </a:r>
            <a:endParaRPr lang="en-US" dirty="0"/>
          </a:p>
        </p:txBody>
      </p:sp>
      <p:sp>
        <p:nvSpPr>
          <p:cNvPr id="4" name="Content Placeholder 3"/>
          <p:cNvSpPr>
            <a:spLocks noGrp="1"/>
          </p:cNvSpPr>
          <p:nvPr>
            <p:ph idx="1"/>
          </p:nvPr>
        </p:nvSpPr>
        <p:spPr/>
        <p:txBody>
          <a:bodyPr>
            <a:normAutofit fontScale="92500" lnSpcReduction="10000"/>
          </a:bodyPr>
          <a:lstStyle/>
          <a:p>
            <a:pPr lvl="0"/>
            <a:r>
              <a:rPr lang="en-US" dirty="0" smtClean="0"/>
              <a:t>Define APIs for </a:t>
            </a:r>
          </a:p>
          <a:p>
            <a:pPr lvl="1"/>
            <a:r>
              <a:rPr lang="en-US" dirty="0" smtClean="0"/>
              <a:t>Image Delivery</a:t>
            </a:r>
          </a:p>
          <a:p>
            <a:pPr lvl="1"/>
            <a:r>
              <a:rPr lang="en-US" dirty="0" smtClean="0"/>
              <a:t>Metadata </a:t>
            </a:r>
            <a:r>
              <a:rPr lang="en-US" sz="2200" dirty="0" smtClean="0"/>
              <a:t>(to drive image presentation)</a:t>
            </a:r>
          </a:p>
          <a:p>
            <a:pPr lvl="1"/>
            <a:r>
              <a:rPr lang="en-US" dirty="0" smtClean="0"/>
              <a:t>Search </a:t>
            </a:r>
            <a:r>
              <a:rPr lang="en-US" sz="2200" dirty="0" smtClean="0"/>
              <a:t>(to drive image-based interactions)</a:t>
            </a:r>
            <a:endParaRPr lang="en-US" dirty="0" smtClean="0"/>
          </a:p>
          <a:p>
            <a:pPr lvl="0"/>
            <a:r>
              <a:rPr lang="en-US" dirty="0" smtClean="0"/>
              <a:t>Trial API adoption (for proof of concept)</a:t>
            </a:r>
          </a:p>
          <a:p>
            <a:pPr lvl="0"/>
            <a:r>
              <a:rPr lang="en-US" dirty="0" smtClean="0"/>
              <a:t>Catalyze software development</a:t>
            </a:r>
          </a:p>
          <a:p>
            <a:pPr lvl="1"/>
            <a:r>
              <a:rPr lang="en-US" dirty="0" err="1" smtClean="0"/>
              <a:t>Zoomers</a:t>
            </a:r>
            <a:r>
              <a:rPr lang="en-US" dirty="0" smtClean="0"/>
              <a:t>, Viewers, Page Turners, Anno tools</a:t>
            </a:r>
          </a:p>
          <a:p>
            <a:pPr lvl="1"/>
            <a:r>
              <a:rPr lang="en-US" dirty="0" smtClean="0"/>
              <a:t>Figure out what to do with </a:t>
            </a:r>
            <a:r>
              <a:rPr lang="en-US" dirty="0" err="1" smtClean="0"/>
              <a:t>Djatoka</a:t>
            </a:r>
            <a:endParaRPr lang="en-US" dirty="0" smtClean="0"/>
          </a:p>
          <a:p>
            <a:pPr lvl="0"/>
            <a:r>
              <a:rPr lang="en-US" dirty="0" smtClean="0"/>
              <a:t>Establish an ongoing effort</a:t>
            </a:r>
          </a:p>
          <a:p>
            <a:pPr lvl="0"/>
            <a:endParaRPr lang="en-US" dirty="0"/>
          </a:p>
        </p:txBody>
      </p:sp>
    </p:spTree>
    <p:extLst>
      <p:ext uri="{BB962C8B-B14F-4D97-AF65-F5344CB8AC3E}">
        <p14:creationId xmlns:p14="http://schemas.microsoft.com/office/powerpoint/2010/main" val="2829956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81" y="274638"/>
            <a:ext cx="8478762" cy="1143000"/>
          </a:xfrm>
        </p:spPr>
        <p:txBody>
          <a:bodyPr>
            <a:normAutofit/>
          </a:bodyPr>
          <a:lstStyle/>
          <a:p>
            <a:r>
              <a:rPr lang="en-US" dirty="0" smtClean="0"/>
              <a:t>IIIF Image Delivery API</a:t>
            </a:r>
            <a:endParaRPr lang="en-US" dirty="0"/>
          </a:p>
        </p:txBody>
      </p:sp>
      <p:sp>
        <p:nvSpPr>
          <p:cNvPr id="3" name="Content Placeholder 2"/>
          <p:cNvSpPr>
            <a:spLocks noGrp="1"/>
          </p:cNvSpPr>
          <p:nvPr>
            <p:ph idx="1"/>
          </p:nvPr>
        </p:nvSpPr>
        <p:spPr>
          <a:xfrm>
            <a:off x="885054" y="5984824"/>
            <a:ext cx="7580718" cy="988075"/>
          </a:xfrm>
        </p:spPr>
        <p:txBody>
          <a:bodyPr>
            <a:normAutofit/>
          </a:bodyPr>
          <a:lstStyle/>
          <a:p>
            <a:pPr marL="0" lvl="0" indent="0">
              <a:buNone/>
            </a:pPr>
            <a:r>
              <a:rPr lang="en-US" dirty="0" smtClean="0"/>
              <a:t>http://</a:t>
            </a:r>
            <a:r>
              <a:rPr lang="en-US" dirty="0" err="1" smtClean="0"/>
              <a:t>library.stanford.edu</a:t>
            </a:r>
            <a:r>
              <a:rPr lang="en-US" dirty="0" smtClean="0"/>
              <a:t>/</a:t>
            </a:r>
            <a:r>
              <a:rPr lang="en-US" dirty="0" err="1" smtClean="0"/>
              <a:t>iiif</a:t>
            </a:r>
            <a:r>
              <a:rPr lang="en-US" dirty="0" smtClean="0"/>
              <a:t>/image-</a:t>
            </a:r>
            <a:r>
              <a:rPr lang="en-US" dirty="0" err="1" smtClean="0"/>
              <a:t>api</a:t>
            </a:r>
            <a:endParaRPr lang="en-US" dirty="0" smtClean="0"/>
          </a:p>
        </p:txBody>
      </p:sp>
      <p:pic>
        <p:nvPicPr>
          <p:cNvPr id="5" name="Picture 4"/>
          <p:cNvPicPr>
            <a:picLocks noChangeAspect="1"/>
          </p:cNvPicPr>
          <p:nvPr/>
        </p:nvPicPr>
        <p:blipFill rotWithShape="1">
          <a:blip r:embed="rId3"/>
          <a:srcRect l="1473" t="30923" r="2157" b="12611"/>
          <a:stretch/>
        </p:blipFill>
        <p:spPr>
          <a:xfrm>
            <a:off x="134682" y="3348410"/>
            <a:ext cx="8812103" cy="2097573"/>
          </a:xfrm>
          <a:prstGeom prst="rect">
            <a:avLst/>
          </a:prstGeom>
        </p:spPr>
      </p:pic>
      <p:pic>
        <p:nvPicPr>
          <p:cNvPr id="9" name="Picture 8"/>
          <p:cNvPicPr>
            <a:picLocks noChangeAspect="1"/>
          </p:cNvPicPr>
          <p:nvPr/>
        </p:nvPicPr>
        <p:blipFill rotWithShape="1">
          <a:blip r:embed="rId3"/>
          <a:srcRect l="894" t="4009" r="37280" b="69097"/>
          <a:stretch/>
        </p:blipFill>
        <p:spPr>
          <a:xfrm>
            <a:off x="57720" y="1577989"/>
            <a:ext cx="9009318" cy="1592092"/>
          </a:xfrm>
          <a:prstGeom prst="rect">
            <a:avLst/>
          </a:prstGeom>
        </p:spPr>
      </p:pic>
    </p:spTree>
    <p:extLst>
      <p:ext uri="{BB962C8B-B14F-4D97-AF65-F5344CB8AC3E}">
        <p14:creationId xmlns:p14="http://schemas.microsoft.com/office/powerpoint/2010/main" val="37086617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81" y="274638"/>
            <a:ext cx="8478762" cy="1143000"/>
          </a:xfrm>
        </p:spPr>
        <p:txBody>
          <a:bodyPr>
            <a:normAutofit/>
          </a:bodyPr>
          <a:lstStyle/>
          <a:p>
            <a:r>
              <a:rPr lang="en-US" dirty="0" smtClean="0"/>
              <a:t>IIIF Image Delivery API</a:t>
            </a:r>
            <a:endParaRPr lang="en-US" dirty="0"/>
          </a:p>
        </p:txBody>
      </p:sp>
      <p:pic>
        <p:nvPicPr>
          <p:cNvPr id="8" name="Picture 7"/>
          <p:cNvPicPr>
            <a:picLocks noChangeAspect="1"/>
          </p:cNvPicPr>
          <p:nvPr/>
        </p:nvPicPr>
        <p:blipFill rotWithShape="1">
          <a:blip r:embed="rId3"/>
          <a:srcRect l="57880" t="30985" r="2269" b="9439"/>
          <a:stretch/>
        </p:blipFill>
        <p:spPr>
          <a:xfrm>
            <a:off x="3454617" y="3361260"/>
            <a:ext cx="5345766" cy="3246571"/>
          </a:xfrm>
          <a:prstGeom prst="rect">
            <a:avLst/>
          </a:prstGeom>
        </p:spPr>
      </p:pic>
      <p:pic>
        <p:nvPicPr>
          <p:cNvPr id="7" name="Picture 6"/>
          <p:cNvPicPr>
            <a:picLocks noChangeAspect="1"/>
          </p:cNvPicPr>
          <p:nvPr/>
        </p:nvPicPr>
        <p:blipFill rotWithShape="1">
          <a:blip r:embed="rId3"/>
          <a:srcRect l="-1" t="28017" r="39820" b="12588"/>
          <a:stretch/>
        </p:blipFill>
        <p:spPr>
          <a:xfrm>
            <a:off x="148456" y="1205956"/>
            <a:ext cx="7743318" cy="3104649"/>
          </a:xfrm>
          <a:prstGeom prst="rect">
            <a:avLst/>
          </a:prstGeom>
        </p:spPr>
      </p:pic>
      <p:sp>
        <p:nvSpPr>
          <p:cNvPr id="6" name="Rectangle 5"/>
          <p:cNvSpPr/>
          <p:nvPr/>
        </p:nvSpPr>
        <p:spPr>
          <a:xfrm>
            <a:off x="197519" y="6346099"/>
            <a:ext cx="4018873" cy="369332"/>
          </a:xfrm>
          <a:prstGeom prst="rect">
            <a:avLst/>
          </a:prstGeom>
        </p:spPr>
        <p:txBody>
          <a:bodyPr wrap="none">
            <a:spAutoFit/>
          </a:bodyPr>
          <a:lstStyle/>
          <a:p>
            <a:r>
              <a:rPr lang="en-US" dirty="0"/>
              <a:t>http://</a:t>
            </a:r>
            <a:r>
              <a:rPr lang="en-US" dirty="0" err="1"/>
              <a:t>library.stanford.edu</a:t>
            </a:r>
            <a:r>
              <a:rPr lang="en-US" dirty="0"/>
              <a:t>/</a:t>
            </a:r>
            <a:r>
              <a:rPr lang="en-US" dirty="0" err="1"/>
              <a:t>iiif</a:t>
            </a:r>
            <a:r>
              <a:rPr lang="en-US" dirty="0"/>
              <a:t>/image-</a:t>
            </a:r>
            <a:r>
              <a:rPr lang="en-US" dirty="0" err="1"/>
              <a:t>api</a:t>
            </a:r>
            <a:endParaRPr lang="en-US" dirty="0"/>
          </a:p>
        </p:txBody>
      </p:sp>
    </p:spTree>
    <p:extLst>
      <p:ext uri="{BB962C8B-B14F-4D97-AF65-F5344CB8AC3E}">
        <p14:creationId xmlns:p14="http://schemas.microsoft.com/office/powerpoint/2010/main" val="102366609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60229" cy="1143000"/>
          </a:xfrm>
        </p:spPr>
        <p:txBody>
          <a:bodyPr>
            <a:normAutofit/>
          </a:bodyPr>
          <a:lstStyle/>
          <a:p>
            <a:r>
              <a:rPr lang="en-US" dirty="0" smtClean="0"/>
              <a:t>IIIF Metadata</a:t>
            </a:r>
            <a:endParaRPr lang="en-US" dirty="0"/>
          </a:p>
        </p:txBody>
      </p:sp>
      <p:sp>
        <p:nvSpPr>
          <p:cNvPr id="4" name="Content Placeholder 3"/>
          <p:cNvSpPr>
            <a:spLocks noGrp="1"/>
          </p:cNvSpPr>
          <p:nvPr>
            <p:ph idx="1"/>
          </p:nvPr>
        </p:nvSpPr>
        <p:spPr/>
        <p:txBody>
          <a:bodyPr>
            <a:normAutofit fontScale="85000" lnSpcReduction="20000"/>
          </a:bodyPr>
          <a:lstStyle/>
          <a:p>
            <a:pPr lvl="0"/>
            <a:r>
              <a:rPr lang="en-US" dirty="0"/>
              <a:t>Just enough metadata to drive interoperable image </a:t>
            </a:r>
            <a:r>
              <a:rPr lang="en-US" dirty="0" smtClean="0"/>
              <a:t>delivery</a:t>
            </a:r>
          </a:p>
          <a:p>
            <a:pPr lvl="1"/>
            <a:r>
              <a:rPr lang="en-US" dirty="0" smtClean="0"/>
              <a:t>labels, title, sequence, attribution, etc.</a:t>
            </a:r>
            <a:endParaRPr lang="en-US" dirty="0" smtClean="0">
              <a:hlinkClick r:id="rId2"/>
            </a:endParaRPr>
          </a:p>
          <a:p>
            <a:pPr>
              <a:spcBef>
                <a:spcPts val="1320"/>
              </a:spcBef>
            </a:pPr>
            <a:r>
              <a:rPr lang="en-US" dirty="0" smtClean="0"/>
              <a:t>Based on </a:t>
            </a:r>
            <a:r>
              <a:rPr lang="en-US" dirty="0" smtClean="0">
                <a:hlinkClick r:id="rId2"/>
              </a:rPr>
              <a:t>http://shared-canvas.org</a:t>
            </a:r>
            <a:endParaRPr lang="en-US" dirty="0" smtClean="0"/>
          </a:p>
          <a:p>
            <a:pPr lvl="1"/>
            <a:r>
              <a:rPr lang="en-US" dirty="0"/>
              <a:t>Synthesis of OAC (Open Anno. </a:t>
            </a:r>
            <a:r>
              <a:rPr lang="en-US" dirty="0" err="1"/>
              <a:t>Collab</a:t>
            </a:r>
            <a:r>
              <a:rPr lang="en-US" dirty="0"/>
              <a:t>.) and DMS</a:t>
            </a:r>
          </a:p>
          <a:p>
            <a:pPr>
              <a:spcBef>
                <a:spcPts val="1320"/>
              </a:spcBef>
            </a:pPr>
            <a:r>
              <a:rPr lang="en-US" dirty="0" smtClean="0"/>
              <a:t>Relate parts of image-based resources</a:t>
            </a:r>
          </a:p>
          <a:p>
            <a:pPr lvl="1"/>
            <a:r>
              <a:rPr lang="en-US" dirty="0" smtClean="0"/>
              <a:t>Images, Text, Annotations, Transcriptions, Sequence / Structure</a:t>
            </a:r>
          </a:p>
          <a:p>
            <a:pPr>
              <a:spcBef>
                <a:spcPts val="1320"/>
              </a:spcBef>
            </a:pPr>
            <a:r>
              <a:rPr lang="en-US" dirty="0" smtClean="0"/>
              <a:t>Good URI’s for linking data</a:t>
            </a:r>
          </a:p>
          <a:p>
            <a:pPr>
              <a:spcBef>
                <a:spcPts val="1320"/>
              </a:spcBef>
            </a:pPr>
            <a:r>
              <a:rPr lang="en-US" dirty="0" smtClean="0"/>
              <a:t>Support for annotation tools &amp; initiatives</a:t>
            </a:r>
          </a:p>
          <a:p>
            <a:pPr lvl="1"/>
            <a:r>
              <a:rPr lang="en-US" dirty="0" smtClean="0"/>
              <a:t>Open Annotation Collaboration</a:t>
            </a:r>
            <a:endParaRPr lang="en-US" dirty="0"/>
          </a:p>
        </p:txBody>
      </p:sp>
    </p:spTree>
    <p:extLst>
      <p:ext uri="{BB962C8B-B14F-4D97-AF65-F5344CB8AC3E}">
        <p14:creationId xmlns:p14="http://schemas.microsoft.com/office/powerpoint/2010/main" val="26318292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60229" cy="1143000"/>
          </a:xfrm>
        </p:spPr>
        <p:txBody>
          <a:bodyPr>
            <a:normAutofit/>
          </a:bodyPr>
          <a:lstStyle/>
          <a:p>
            <a:r>
              <a:rPr lang="en-US" dirty="0" smtClean="0"/>
              <a:t>IIIF </a:t>
            </a:r>
            <a:r>
              <a:rPr lang="en-US" dirty="0" smtClean="0"/>
              <a:t>Search</a:t>
            </a:r>
            <a:endParaRPr lang="en-US" dirty="0"/>
          </a:p>
        </p:txBody>
      </p:sp>
      <p:sp>
        <p:nvSpPr>
          <p:cNvPr id="4" name="Content Placeholder 3"/>
          <p:cNvSpPr>
            <a:spLocks noGrp="1"/>
          </p:cNvSpPr>
          <p:nvPr>
            <p:ph idx="1"/>
          </p:nvPr>
        </p:nvSpPr>
        <p:spPr/>
        <p:txBody>
          <a:bodyPr>
            <a:normAutofit/>
          </a:bodyPr>
          <a:lstStyle/>
          <a:p>
            <a:pPr lvl="0"/>
            <a:r>
              <a:rPr lang="en-US" dirty="0" smtClean="0"/>
              <a:t>Scope = Search </a:t>
            </a:r>
            <a:r>
              <a:rPr lang="en-US" i="1" dirty="0" smtClean="0"/>
              <a:t>within</a:t>
            </a:r>
            <a:r>
              <a:rPr lang="en-US" dirty="0" smtClean="0"/>
              <a:t> an object</a:t>
            </a:r>
          </a:p>
          <a:p>
            <a:pPr lvl="0"/>
            <a:r>
              <a:rPr lang="en-US" dirty="0" smtClean="0"/>
              <a:t>Enough functionality to drive an interoperable viewing environment</a:t>
            </a:r>
          </a:p>
          <a:p>
            <a:pPr lvl="0"/>
            <a:r>
              <a:rPr lang="en-US" dirty="0" smtClean="0"/>
              <a:t>Support for full text hits with coordinates for hit-highlighting</a:t>
            </a:r>
          </a:p>
          <a:p>
            <a:pPr>
              <a:spcBef>
                <a:spcPts val="1320"/>
              </a:spcBef>
            </a:pPr>
            <a:r>
              <a:rPr lang="en-US" dirty="0" smtClean="0"/>
              <a:t>Work in progress: substantial overlap with metadata API</a:t>
            </a:r>
            <a:endParaRPr lang="en-US" dirty="0" smtClean="0"/>
          </a:p>
        </p:txBody>
      </p:sp>
    </p:spTree>
    <p:extLst>
      <p:ext uri="{BB962C8B-B14F-4D97-AF65-F5344CB8AC3E}">
        <p14:creationId xmlns:p14="http://schemas.microsoft.com/office/powerpoint/2010/main" val="15130324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60229" cy="1143000"/>
          </a:xfrm>
        </p:spPr>
        <p:txBody>
          <a:bodyPr>
            <a:normAutofit/>
          </a:bodyPr>
          <a:lstStyle/>
          <a:p>
            <a:r>
              <a:rPr lang="en-US" dirty="0" smtClean="0"/>
              <a:t>Software Tiers from a IIIF View</a:t>
            </a:r>
            <a:endParaRPr lang="en-US" dirty="0"/>
          </a:p>
        </p:txBody>
      </p:sp>
      <p:sp>
        <p:nvSpPr>
          <p:cNvPr id="6" name="Rectangle 5"/>
          <p:cNvSpPr/>
          <p:nvPr/>
        </p:nvSpPr>
        <p:spPr>
          <a:xfrm>
            <a:off x="895271" y="5104552"/>
            <a:ext cx="2019566" cy="1030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Image Server</a:t>
            </a:r>
            <a:endParaRPr lang="en-US" dirty="0"/>
          </a:p>
        </p:txBody>
      </p:sp>
      <p:sp>
        <p:nvSpPr>
          <p:cNvPr id="7" name="Rectangle 6"/>
          <p:cNvSpPr/>
          <p:nvPr/>
        </p:nvSpPr>
        <p:spPr>
          <a:xfrm>
            <a:off x="895271" y="3029079"/>
            <a:ext cx="2019566" cy="1030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Image Clients</a:t>
            </a:r>
            <a:endParaRPr lang="en-US" dirty="0"/>
          </a:p>
        </p:txBody>
      </p:sp>
      <p:sp>
        <p:nvSpPr>
          <p:cNvPr id="8" name="Rectangle 7"/>
          <p:cNvSpPr/>
          <p:nvPr/>
        </p:nvSpPr>
        <p:spPr>
          <a:xfrm>
            <a:off x="895271" y="1816586"/>
            <a:ext cx="2019566" cy="1030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Domain &amp; Modality-specific Delivery Apps</a:t>
            </a:r>
            <a:endParaRPr lang="en-US" dirty="0"/>
          </a:p>
        </p:txBody>
      </p:sp>
      <p:sp>
        <p:nvSpPr>
          <p:cNvPr id="9" name="Rectangle 8"/>
          <p:cNvSpPr/>
          <p:nvPr/>
        </p:nvSpPr>
        <p:spPr>
          <a:xfrm>
            <a:off x="895271" y="4313346"/>
            <a:ext cx="3789288" cy="218623"/>
          </a:xfrm>
          <a:prstGeom prst="rect">
            <a:avLst/>
          </a:prstGeom>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Authentication &amp; Authorization</a:t>
            </a:r>
            <a:endParaRPr lang="en-US" sz="1200" dirty="0"/>
          </a:p>
        </p:txBody>
      </p:sp>
      <p:sp>
        <p:nvSpPr>
          <p:cNvPr id="10" name="Rectangle 9"/>
          <p:cNvSpPr/>
          <p:nvPr/>
        </p:nvSpPr>
        <p:spPr>
          <a:xfrm>
            <a:off x="895271" y="4621903"/>
            <a:ext cx="3789288" cy="2186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IIIF Image API</a:t>
            </a:r>
            <a:endParaRPr lang="en-US" sz="1200" dirty="0"/>
          </a:p>
        </p:txBody>
      </p:sp>
      <p:sp>
        <p:nvSpPr>
          <p:cNvPr id="11" name="TextBox 10"/>
          <p:cNvSpPr txBox="1"/>
          <p:nvPr/>
        </p:nvSpPr>
        <p:spPr>
          <a:xfrm>
            <a:off x="3216731" y="1773142"/>
            <a:ext cx="2505814" cy="1077218"/>
          </a:xfrm>
          <a:prstGeom prst="rect">
            <a:avLst/>
          </a:prstGeom>
          <a:noFill/>
        </p:spPr>
        <p:txBody>
          <a:bodyPr wrap="none" rtlCol="0">
            <a:spAutoFit/>
          </a:bodyPr>
          <a:lstStyle/>
          <a:p>
            <a:pPr marL="166688" indent="-166688">
              <a:buFont typeface="Arial"/>
              <a:buChar char="•"/>
            </a:pPr>
            <a:r>
              <a:rPr lang="en-US" sz="1600" dirty="0" smtClean="0"/>
              <a:t>Page Turners, </a:t>
            </a:r>
          </a:p>
          <a:p>
            <a:pPr marL="166688" indent="-166688">
              <a:buFont typeface="Arial"/>
              <a:buChar char="•"/>
            </a:pPr>
            <a:r>
              <a:rPr lang="en-US" sz="1600" dirty="0" smtClean="0"/>
              <a:t>Scroll Viewers</a:t>
            </a:r>
          </a:p>
          <a:p>
            <a:pPr marL="166688" indent="-166688">
              <a:buFont typeface="Arial"/>
              <a:buChar char="•"/>
            </a:pPr>
            <a:r>
              <a:rPr lang="en-US" sz="1600" dirty="0" smtClean="0"/>
              <a:t>Gallery Views, Cover Flow</a:t>
            </a:r>
          </a:p>
          <a:p>
            <a:pPr marL="166688" indent="-166688">
              <a:buFont typeface="Arial"/>
              <a:buChar char="•"/>
            </a:pPr>
            <a:r>
              <a:rPr lang="en-US" sz="1600" dirty="0" smtClean="0"/>
              <a:t>Show All &amp; Zoom</a:t>
            </a:r>
            <a:endParaRPr lang="en-US" sz="1600" dirty="0"/>
          </a:p>
        </p:txBody>
      </p:sp>
      <p:sp>
        <p:nvSpPr>
          <p:cNvPr id="12" name="TextBox 11"/>
          <p:cNvSpPr txBox="1"/>
          <p:nvPr/>
        </p:nvSpPr>
        <p:spPr>
          <a:xfrm>
            <a:off x="3216731" y="3091534"/>
            <a:ext cx="1415772" cy="830997"/>
          </a:xfrm>
          <a:prstGeom prst="rect">
            <a:avLst/>
          </a:prstGeom>
          <a:noFill/>
        </p:spPr>
        <p:txBody>
          <a:bodyPr wrap="none" rtlCol="0">
            <a:spAutoFit/>
          </a:bodyPr>
          <a:lstStyle/>
          <a:p>
            <a:pPr marL="166688" indent="-166688">
              <a:buFont typeface="Arial"/>
              <a:buChar char="•"/>
            </a:pPr>
            <a:r>
              <a:rPr lang="en-US" sz="1600" dirty="0" smtClean="0"/>
              <a:t>(Deep) Zoom</a:t>
            </a:r>
          </a:p>
          <a:p>
            <a:pPr marL="166688" indent="-166688">
              <a:buFont typeface="Arial"/>
              <a:buChar char="•"/>
            </a:pPr>
            <a:r>
              <a:rPr lang="en-US" sz="1600" dirty="0" smtClean="0"/>
              <a:t>Pan</a:t>
            </a:r>
          </a:p>
          <a:p>
            <a:pPr marL="166688" indent="-166688">
              <a:buFont typeface="Arial"/>
              <a:buChar char="•"/>
            </a:pPr>
            <a:r>
              <a:rPr lang="en-US" sz="1600" dirty="0" smtClean="0"/>
              <a:t>Rotate</a:t>
            </a:r>
            <a:endParaRPr lang="en-US" sz="1600" dirty="0"/>
          </a:p>
        </p:txBody>
      </p:sp>
      <p:sp>
        <p:nvSpPr>
          <p:cNvPr id="13" name="TextBox 12"/>
          <p:cNvSpPr txBox="1"/>
          <p:nvPr/>
        </p:nvSpPr>
        <p:spPr>
          <a:xfrm>
            <a:off x="3216731" y="5105585"/>
            <a:ext cx="2159566" cy="338554"/>
          </a:xfrm>
          <a:prstGeom prst="rect">
            <a:avLst/>
          </a:prstGeom>
          <a:noFill/>
        </p:spPr>
        <p:txBody>
          <a:bodyPr wrap="none" rtlCol="0">
            <a:spAutoFit/>
          </a:bodyPr>
          <a:lstStyle/>
          <a:p>
            <a:pPr marL="166688" indent="-166688">
              <a:buFont typeface="Arial"/>
              <a:buChar char="•"/>
            </a:pPr>
            <a:r>
              <a:rPr lang="en-US" sz="1600" dirty="0" smtClean="0"/>
              <a:t>(Tiled) Image Delivery </a:t>
            </a:r>
            <a:endParaRPr lang="en-US" sz="1600" dirty="0"/>
          </a:p>
        </p:txBody>
      </p:sp>
      <p:sp>
        <p:nvSpPr>
          <p:cNvPr id="14" name="TextBox 13"/>
          <p:cNvSpPr txBox="1"/>
          <p:nvPr/>
        </p:nvSpPr>
        <p:spPr>
          <a:xfrm>
            <a:off x="6179867" y="3091534"/>
            <a:ext cx="2018501" cy="1077218"/>
          </a:xfrm>
          <a:prstGeom prst="rect">
            <a:avLst/>
          </a:prstGeom>
          <a:noFill/>
        </p:spPr>
        <p:txBody>
          <a:bodyPr wrap="none" rtlCol="0">
            <a:spAutoFit/>
          </a:bodyPr>
          <a:lstStyle/>
          <a:p>
            <a:pPr marL="166688" indent="-166688">
              <a:buFont typeface="Arial"/>
              <a:buChar char="•"/>
            </a:pPr>
            <a:r>
              <a:rPr lang="en-US" sz="1600" dirty="0" smtClean="0"/>
              <a:t>IIP Client</a:t>
            </a:r>
          </a:p>
          <a:p>
            <a:pPr marL="166688" indent="-166688">
              <a:buFont typeface="Arial"/>
              <a:buChar char="•"/>
            </a:pPr>
            <a:r>
              <a:rPr lang="en-US" sz="1600" dirty="0" err="1" smtClean="0"/>
              <a:t>SeaDragon</a:t>
            </a:r>
            <a:r>
              <a:rPr lang="en-US" sz="1600" dirty="0" smtClean="0"/>
              <a:t> / </a:t>
            </a:r>
            <a:r>
              <a:rPr lang="en-US" sz="1600" dirty="0" err="1" smtClean="0"/>
              <a:t>SeaJax</a:t>
            </a:r>
            <a:endParaRPr lang="en-US" sz="1600" dirty="0" smtClean="0"/>
          </a:p>
          <a:p>
            <a:pPr marL="166688" indent="-166688">
              <a:buFont typeface="Arial"/>
              <a:buChar char="•"/>
            </a:pPr>
            <a:r>
              <a:rPr lang="en-US" sz="1600" dirty="0" err="1" smtClean="0"/>
              <a:t>MediaInfo</a:t>
            </a:r>
            <a:r>
              <a:rPr lang="en-US" sz="1600" dirty="0" smtClean="0"/>
              <a:t> (Norway)</a:t>
            </a:r>
          </a:p>
          <a:p>
            <a:pPr marL="166688" indent="-166688">
              <a:buFont typeface="Arial"/>
              <a:buChar char="•"/>
            </a:pPr>
            <a:r>
              <a:rPr lang="en-US" sz="1600" dirty="0" smtClean="0"/>
              <a:t>ZPR (Stanford)</a:t>
            </a:r>
            <a:endParaRPr lang="en-US" sz="1600" dirty="0"/>
          </a:p>
        </p:txBody>
      </p:sp>
      <p:sp>
        <p:nvSpPr>
          <p:cNvPr id="15" name="TextBox 14"/>
          <p:cNvSpPr txBox="1"/>
          <p:nvPr/>
        </p:nvSpPr>
        <p:spPr>
          <a:xfrm>
            <a:off x="6179867" y="1770020"/>
            <a:ext cx="2018501" cy="1077218"/>
          </a:xfrm>
          <a:prstGeom prst="rect">
            <a:avLst/>
          </a:prstGeom>
          <a:noFill/>
        </p:spPr>
        <p:txBody>
          <a:bodyPr wrap="none" rtlCol="0">
            <a:spAutoFit/>
          </a:bodyPr>
          <a:lstStyle/>
          <a:p>
            <a:pPr marL="166688" indent="-166688">
              <a:buFont typeface="Arial"/>
              <a:buChar char="•"/>
            </a:pPr>
            <a:r>
              <a:rPr lang="en-US" sz="1600" dirty="0" smtClean="0"/>
              <a:t>IIP Client</a:t>
            </a:r>
          </a:p>
          <a:p>
            <a:pPr marL="166688" indent="-166688">
              <a:buFont typeface="Arial"/>
              <a:buChar char="•"/>
            </a:pPr>
            <a:r>
              <a:rPr lang="en-US" sz="1600" dirty="0" err="1" smtClean="0"/>
              <a:t>MediaInfo</a:t>
            </a:r>
            <a:r>
              <a:rPr lang="en-US" sz="1600" dirty="0" smtClean="0"/>
              <a:t> (Norway)</a:t>
            </a:r>
          </a:p>
          <a:p>
            <a:pPr marL="166688" indent="-166688">
              <a:buFont typeface="Arial"/>
              <a:buChar char="•"/>
            </a:pPr>
            <a:r>
              <a:rPr lang="en-US" sz="1600" dirty="0" smtClean="0"/>
              <a:t>IA </a:t>
            </a:r>
            <a:r>
              <a:rPr lang="en-US" sz="1600" dirty="0" err="1" smtClean="0"/>
              <a:t>BookReader</a:t>
            </a:r>
            <a:endParaRPr lang="en-US" sz="1600" dirty="0" smtClean="0"/>
          </a:p>
          <a:p>
            <a:pPr marL="166688" indent="-166688">
              <a:buFont typeface="Arial"/>
              <a:buChar char="•"/>
            </a:pPr>
            <a:r>
              <a:rPr lang="en-US" sz="1600" dirty="0" smtClean="0"/>
              <a:t>Etc.</a:t>
            </a:r>
          </a:p>
        </p:txBody>
      </p:sp>
      <p:sp>
        <p:nvSpPr>
          <p:cNvPr id="17" name="TextBox 16"/>
          <p:cNvSpPr txBox="1"/>
          <p:nvPr/>
        </p:nvSpPr>
        <p:spPr>
          <a:xfrm>
            <a:off x="6179867" y="5106204"/>
            <a:ext cx="992579" cy="338554"/>
          </a:xfrm>
          <a:prstGeom prst="rect">
            <a:avLst/>
          </a:prstGeom>
          <a:noFill/>
        </p:spPr>
        <p:txBody>
          <a:bodyPr wrap="none" rtlCol="0">
            <a:spAutoFit/>
          </a:bodyPr>
          <a:lstStyle/>
          <a:p>
            <a:pPr marL="166688" indent="-166688">
              <a:buFont typeface="Arial"/>
              <a:buChar char="•"/>
            </a:pPr>
            <a:r>
              <a:rPr lang="en-US" sz="1600" dirty="0" err="1" smtClean="0"/>
              <a:t>Djatoka</a:t>
            </a:r>
            <a:endParaRPr lang="en-US" sz="1600" dirty="0"/>
          </a:p>
        </p:txBody>
      </p:sp>
      <p:sp>
        <p:nvSpPr>
          <p:cNvPr id="18" name="TextBox 17"/>
          <p:cNvSpPr txBox="1"/>
          <p:nvPr/>
        </p:nvSpPr>
        <p:spPr>
          <a:xfrm>
            <a:off x="3352063" y="1385372"/>
            <a:ext cx="2290229" cy="369332"/>
          </a:xfrm>
          <a:prstGeom prst="rect">
            <a:avLst/>
          </a:prstGeom>
          <a:noFill/>
        </p:spPr>
        <p:txBody>
          <a:bodyPr wrap="square" rtlCol="0">
            <a:spAutoFit/>
          </a:bodyPr>
          <a:lstStyle/>
          <a:p>
            <a:r>
              <a:rPr lang="en-US" i="1" dirty="0" smtClean="0"/>
              <a:t>Functionality</a:t>
            </a:r>
            <a:endParaRPr lang="en-US" i="1" dirty="0"/>
          </a:p>
        </p:txBody>
      </p:sp>
      <p:sp>
        <p:nvSpPr>
          <p:cNvPr id="19" name="TextBox 18"/>
          <p:cNvSpPr txBox="1"/>
          <p:nvPr/>
        </p:nvSpPr>
        <p:spPr>
          <a:xfrm>
            <a:off x="6179867" y="1385372"/>
            <a:ext cx="2290229" cy="369332"/>
          </a:xfrm>
          <a:prstGeom prst="rect">
            <a:avLst/>
          </a:prstGeom>
          <a:noFill/>
        </p:spPr>
        <p:txBody>
          <a:bodyPr wrap="square" rtlCol="0">
            <a:spAutoFit/>
          </a:bodyPr>
          <a:lstStyle/>
          <a:p>
            <a:r>
              <a:rPr lang="en-US" i="1" dirty="0" smtClean="0"/>
              <a:t>Implementations</a:t>
            </a:r>
            <a:endParaRPr lang="en-US" i="1" dirty="0"/>
          </a:p>
        </p:txBody>
      </p:sp>
      <p:sp>
        <p:nvSpPr>
          <p:cNvPr id="20" name="TextBox 19"/>
          <p:cNvSpPr txBox="1"/>
          <p:nvPr/>
        </p:nvSpPr>
        <p:spPr>
          <a:xfrm>
            <a:off x="895271" y="1385372"/>
            <a:ext cx="2290229" cy="369332"/>
          </a:xfrm>
          <a:prstGeom prst="rect">
            <a:avLst/>
          </a:prstGeom>
          <a:noFill/>
        </p:spPr>
        <p:txBody>
          <a:bodyPr wrap="square" rtlCol="0">
            <a:spAutoFit/>
          </a:bodyPr>
          <a:lstStyle/>
          <a:p>
            <a:r>
              <a:rPr lang="en-US" i="1" dirty="0" smtClean="0"/>
              <a:t>Tier</a:t>
            </a:r>
            <a:endParaRPr lang="en-US" i="1" dirty="0"/>
          </a:p>
        </p:txBody>
      </p:sp>
    </p:spTree>
    <p:extLst>
      <p:ext uri="{BB962C8B-B14F-4D97-AF65-F5344CB8AC3E}">
        <p14:creationId xmlns:p14="http://schemas.microsoft.com/office/powerpoint/2010/main" val="90982788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60229" cy="1143000"/>
          </a:xfrm>
        </p:spPr>
        <p:txBody>
          <a:bodyPr>
            <a:normAutofit/>
          </a:bodyPr>
          <a:lstStyle/>
          <a:p>
            <a:r>
              <a:rPr lang="en-US" dirty="0" smtClean="0"/>
              <a:t>IIIF Software </a:t>
            </a:r>
            <a:r>
              <a:rPr lang="en-US" dirty="0" err="1" smtClean="0"/>
              <a:t>Wishlist</a:t>
            </a:r>
            <a:endParaRPr lang="en-US" dirty="0"/>
          </a:p>
        </p:txBody>
      </p:sp>
      <p:sp>
        <p:nvSpPr>
          <p:cNvPr id="4" name="Content Placeholder 3"/>
          <p:cNvSpPr>
            <a:spLocks noGrp="1"/>
          </p:cNvSpPr>
          <p:nvPr>
            <p:ph idx="1"/>
          </p:nvPr>
        </p:nvSpPr>
        <p:spPr/>
        <p:txBody>
          <a:bodyPr>
            <a:normAutofit/>
          </a:bodyPr>
          <a:lstStyle/>
          <a:p>
            <a:pPr lvl="0"/>
            <a:r>
              <a:rPr lang="en-US" dirty="0" err="1" smtClean="0"/>
              <a:t>Performant</a:t>
            </a:r>
            <a:r>
              <a:rPr lang="en-US" dirty="0" smtClean="0"/>
              <a:t>, community-supported </a:t>
            </a:r>
            <a:r>
              <a:rPr lang="en-US" dirty="0" err="1" smtClean="0"/>
              <a:t>djatoka</a:t>
            </a:r>
            <a:r>
              <a:rPr lang="en-US" dirty="0" smtClean="0"/>
              <a:t> (or equivalent)</a:t>
            </a:r>
          </a:p>
          <a:p>
            <a:pPr lvl="0"/>
            <a:r>
              <a:rPr lang="en-US" dirty="0" smtClean="0"/>
              <a:t>Super-</a:t>
            </a:r>
            <a:r>
              <a:rPr lang="en-US" dirty="0" err="1" smtClean="0"/>
              <a:t>slippy</a:t>
            </a:r>
            <a:r>
              <a:rPr lang="en-US" dirty="0" smtClean="0"/>
              <a:t> suite of zoom-pan-rotate clients</a:t>
            </a:r>
          </a:p>
          <a:p>
            <a:pPr lvl="0"/>
            <a:r>
              <a:rPr lang="en-US" dirty="0" smtClean="0"/>
              <a:t>“Next generation” page turners, cover flow &amp; gallery view clients</a:t>
            </a:r>
          </a:p>
          <a:p>
            <a:pPr lvl="0"/>
            <a:r>
              <a:rPr lang="en-US" dirty="0" smtClean="0"/>
              <a:t>Comparative and analytic tools</a:t>
            </a:r>
          </a:p>
          <a:p>
            <a:pPr lvl="1"/>
            <a:r>
              <a:rPr lang="en-US" dirty="0" smtClean="0"/>
              <a:t>multi</a:t>
            </a:r>
            <a:r>
              <a:rPr lang="en-US" dirty="0"/>
              <a:t>-up, annotation, </a:t>
            </a:r>
            <a:r>
              <a:rPr lang="en-US" dirty="0" smtClean="0"/>
              <a:t>transcription</a:t>
            </a:r>
          </a:p>
          <a:p>
            <a:pPr lvl="0"/>
            <a:r>
              <a:rPr lang="en-US" dirty="0" smtClean="0"/>
              <a:t>Open source AND Commercial solutions</a:t>
            </a:r>
            <a:endParaRPr lang="en-US" dirty="0"/>
          </a:p>
        </p:txBody>
      </p:sp>
    </p:spTree>
    <p:extLst>
      <p:ext uri="{BB962C8B-B14F-4D97-AF65-F5344CB8AC3E}">
        <p14:creationId xmlns:p14="http://schemas.microsoft.com/office/powerpoint/2010/main" val="21098995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st1.jpg"/>
          <p:cNvPicPr>
            <a:picLocks noChangeAspect="1"/>
          </p:cNvPicPr>
          <p:nvPr/>
        </p:nvPicPr>
        <p:blipFill>
          <a:blip r:embed="rId3" cstate="print"/>
          <a:stretch>
            <a:fillRect/>
          </a:stretch>
        </p:blipFill>
        <p:spPr>
          <a:xfrm>
            <a:off x="406400" y="315518"/>
            <a:ext cx="8305800" cy="6235102"/>
          </a:xfrm>
          <a:prstGeom prst="rect">
            <a:avLst/>
          </a:prstGeom>
        </p:spPr>
      </p:pic>
      <p:sp>
        <p:nvSpPr>
          <p:cNvPr id="3" name="Rectangular Callout 2"/>
          <p:cNvSpPr/>
          <p:nvPr/>
        </p:nvSpPr>
        <p:spPr>
          <a:xfrm>
            <a:off x="1423008" y="5321299"/>
            <a:ext cx="2409552" cy="860161"/>
          </a:xfrm>
          <a:prstGeom prst="wedgeRectCallout">
            <a:avLst>
              <a:gd name="adj1" fmla="val 30537"/>
              <a:gd name="adj2" fmla="val -1000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Oxford, </a:t>
            </a:r>
            <a:r>
              <a:rPr lang="en-GB" sz="1400" dirty="0" err="1" smtClean="0"/>
              <a:t>BnF</a:t>
            </a:r>
            <a:r>
              <a:rPr lang="en-GB" sz="1400" dirty="0" smtClean="0"/>
              <a:t>,  NPDL, </a:t>
            </a:r>
            <a:r>
              <a:rPr lang="en-GB" sz="1400" dirty="0" err="1" smtClean="0"/>
              <a:t>LoC</a:t>
            </a:r>
            <a:r>
              <a:rPr lang="en-GB" sz="1400" dirty="0" smtClean="0"/>
              <a:t>, Stanford, KB?, </a:t>
            </a:r>
            <a:r>
              <a:rPr lang="en-GB" sz="1400" dirty="0" err="1" smtClean="0"/>
              <a:t>Europeana</a:t>
            </a:r>
            <a:r>
              <a:rPr lang="en-GB" sz="1400" dirty="0" smtClean="0"/>
              <a:t>, BL, Norway?, JHU</a:t>
            </a:r>
            <a:endParaRPr lang="en-GB" sz="1400" dirty="0"/>
          </a:p>
        </p:txBody>
      </p:sp>
      <p:sp>
        <p:nvSpPr>
          <p:cNvPr id="5" name="Rectangular Callout 4"/>
          <p:cNvSpPr/>
          <p:nvPr/>
        </p:nvSpPr>
        <p:spPr>
          <a:xfrm>
            <a:off x="406400" y="790237"/>
            <a:ext cx="1440160" cy="936104"/>
          </a:xfrm>
          <a:prstGeom prst="wedgeRectCallout">
            <a:avLst>
              <a:gd name="adj1" fmla="val 71479"/>
              <a:gd name="adj2" fmla="val 59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 Mellon?, </a:t>
            </a:r>
            <a:br>
              <a:rPr lang="en-GB" sz="1400" dirty="0" smtClean="0"/>
            </a:br>
            <a:r>
              <a:rPr lang="en-GB" sz="1400" dirty="0" smtClean="0"/>
              <a:t>JISC</a:t>
            </a:r>
            <a:r>
              <a:rPr lang="en-GB" sz="1400" dirty="0" smtClean="0"/>
              <a:t>, CLIR</a:t>
            </a:r>
            <a:endParaRPr lang="en-GB" sz="1400" dirty="0"/>
          </a:p>
        </p:txBody>
      </p:sp>
      <p:sp>
        <p:nvSpPr>
          <p:cNvPr id="6" name="Rectangular Callout 5"/>
          <p:cNvSpPr/>
          <p:nvPr/>
        </p:nvSpPr>
        <p:spPr>
          <a:xfrm>
            <a:off x="7482036" y="790237"/>
            <a:ext cx="1368152" cy="936104"/>
          </a:xfrm>
          <a:prstGeom prst="wedgeRectCallout">
            <a:avLst>
              <a:gd name="adj1" fmla="val -88778"/>
              <a:gd name="adj2" fmla="val 456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smtClean="0"/>
              <a:t>Bodeguita</a:t>
            </a:r>
            <a:r>
              <a:rPr lang="en-GB" sz="1400" dirty="0" smtClean="0"/>
              <a:t> del </a:t>
            </a:r>
            <a:r>
              <a:rPr lang="en-GB" sz="1400" dirty="0" err="1" smtClean="0"/>
              <a:t>Medio</a:t>
            </a:r>
            <a:r>
              <a:rPr lang="en-GB" sz="1400" dirty="0" smtClean="0"/>
              <a:t> 3/19/11</a:t>
            </a:r>
            <a:endParaRPr lang="en-GB" sz="1400" dirty="0"/>
          </a:p>
        </p:txBody>
      </p:sp>
      <p:sp>
        <p:nvSpPr>
          <p:cNvPr id="7" name="Rectangular Callout 6"/>
          <p:cNvSpPr/>
          <p:nvPr/>
        </p:nvSpPr>
        <p:spPr>
          <a:xfrm>
            <a:off x="7596336" y="2039649"/>
            <a:ext cx="1368152" cy="936104"/>
          </a:xfrm>
          <a:prstGeom prst="wedgeRectCallout">
            <a:avLst>
              <a:gd name="adj1" fmla="val -81352"/>
              <a:gd name="adj2" fmla="val 32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Sean Neil Tom</a:t>
            </a:r>
            <a:endParaRPr lang="en-GB" sz="1400" dirty="0"/>
          </a:p>
        </p:txBody>
      </p:sp>
      <p:sp>
        <p:nvSpPr>
          <p:cNvPr id="8" name="Rectangular Callout 7"/>
          <p:cNvSpPr/>
          <p:nvPr/>
        </p:nvSpPr>
        <p:spPr>
          <a:xfrm>
            <a:off x="6524916" y="4940299"/>
            <a:ext cx="1914240" cy="1313169"/>
          </a:xfrm>
          <a:prstGeom prst="wedgeRectCallout">
            <a:avLst>
              <a:gd name="adj1" fmla="val -20715"/>
              <a:gd name="adj2" fmla="val -776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GB" sz="1400" dirty="0" err="1" smtClean="0"/>
              <a:t>Consortial</a:t>
            </a:r>
            <a:r>
              <a:rPr lang="en-GB" sz="1400" dirty="0" smtClean="0"/>
              <a:t> development</a:t>
            </a:r>
          </a:p>
          <a:p>
            <a:pPr algn="ctr">
              <a:spcBef>
                <a:spcPts val="300"/>
              </a:spcBef>
              <a:spcAft>
                <a:spcPts val="300"/>
              </a:spcAft>
            </a:pPr>
            <a:r>
              <a:rPr lang="en-GB" sz="1400" dirty="0" smtClean="0"/>
              <a:t>Small donation</a:t>
            </a:r>
          </a:p>
          <a:p>
            <a:pPr algn="ctr">
              <a:spcBef>
                <a:spcPts val="300"/>
              </a:spcBef>
              <a:spcAft>
                <a:spcPts val="300"/>
              </a:spcAft>
            </a:pPr>
            <a:r>
              <a:rPr lang="en-GB" sz="1400" dirty="0" smtClean="0"/>
              <a:t>Free-for- academic license?</a:t>
            </a:r>
            <a:endParaRPr lang="en-GB" sz="1400" dirty="0"/>
          </a:p>
        </p:txBody>
      </p:sp>
      <p:sp>
        <p:nvSpPr>
          <p:cNvPr id="9" name="Rectangular Callout 8"/>
          <p:cNvSpPr/>
          <p:nvPr/>
        </p:nvSpPr>
        <p:spPr>
          <a:xfrm>
            <a:off x="4733900" y="3083629"/>
            <a:ext cx="1368152" cy="936104"/>
          </a:xfrm>
          <a:prstGeom prst="wedgeRectCallout">
            <a:avLst>
              <a:gd name="adj1" fmla="val -42992"/>
              <a:gd name="adj2" fmla="val -894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Web </a:t>
            </a:r>
            <a:r>
              <a:rPr lang="en-GB" sz="1400" smtClean="0"/>
              <a:t>services </a:t>
            </a:r>
            <a:br>
              <a:rPr lang="en-GB" sz="1400" smtClean="0"/>
            </a:br>
            <a:r>
              <a:rPr lang="en-GB" sz="1400" smtClean="0"/>
              <a:t>+ </a:t>
            </a:r>
            <a:r>
              <a:rPr lang="en-GB" sz="1400" dirty="0" smtClean="0"/>
              <a:t>API</a:t>
            </a:r>
            <a:endParaRPr lang="en-GB" sz="1400" dirty="0"/>
          </a:p>
        </p:txBody>
      </p:sp>
      <p:sp>
        <p:nvSpPr>
          <p:cNvPr id="10" name="Rectangular Callout 9"/>
          <p:cNvSpPr/>
          <p:nvPr/>
        </p:nvSpPr>
        <p:spPr>
          <a:xfrm>
            <a:off x="3022724" y="3240478"/>
            <a:ext cx="1368152" cy="936104"/>
          </a:xfrm>
          <a:prstGeom prst="wedgeRectCallout">
            <a:avLst>
              <a:gd name="adj1" fmla="val -4803"/>
              <a:gd name="adj2" fmla="val -959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Rich Clients</a:t>
            </a:r>
          </a:p>
          <a:p>
            <a:pPr algn="ctr"/>
            <a:r>
              <a:rPr lang="en-GB" sz="1400" dirty="0" smtClean="0"/>
              <a:t>Html 5</a:t>
            </a:r>
            <a:endParaRPr lang="en-GB" sz="1400" dirty="0"/>
          </a:p>
        </p:txBody>
      </p:sp>
      <p:sp>
        <p:nvSpPr>
          <p:cNvPr id="11" name="Rectangular Callout 10"/>
          <p:cNvSpPr/>
          <p:nvPr/>
        </p:nvSpPr>
        <p:spPr>
          <a:xfrm>
            <a:off x="1364928" y="3083629"/>
            <a:ext cx="1368152" cy="936104"/>
          </a:xfrm>
          <a:prstGeom prst="wedgeRectCallout">
            <a:avLst>
              <a:gd name="adj1" fmla="val 49062"/>
              <a:gd name="adj2" fmla="val -110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smtClean="0"/>
              <a:t>djatoka</a:t>
            </a:r>
            <a:endParaRPr lang="en-GB" sz="1400" dirty="0"/>
          </a:p>
        </p:txBody>
      </p:sp>
      <p:sp>
        <p:nvSpPr>
          <p:cNvPr id="12" name="Rectangular Callout 11"/>
          <p:cNvSpPr/>
          <p:nvPr/>
        </p:nvSpPr>
        <p:spPr>
          <a:xfrm>
            <a:off x="3365748" y="620688"/>
            <a:ext cx="1368152" cy="936104"/>
          </a:xfrm>
          <a:prstGeom prst="wedgeRectCallout">
            <a:avLst>
              <a:gd name="adj1" fmla="val -20518"/>
              <a:gd name="adj2" fmla="val 768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Image interoperable framework</a:t>
            </a:r>
            <a:endParaRPr lang="en-GB" sz="1400" dirty="0"/>
          </a:p>
        </p:txBody>
      </p:sp>
    </p:spTree>
    <p:extLst>
      <p:ext uri="{BB962C8B-B14F-4D97-AF65-F5344CB8AC3E}">
        <p14:creationId xmlns:p14="http://schemas.microsoft.com/office/powerpoint/2010/main" val="6899255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03200" y="864569"/>
            <a:ext cx="8788268" cy="5828331"/>
            <a:chOff x="177800" y="381969"/>
            <a:chExt cx="8788268" cy="5828331"/>
          </a:xfrm>
        </p:grpSpPr>
        <p:pic>
          <p:nvPicPr>
            <p:cNvPr id="10" name="Picture 9"/>
            <p:cNvPicPr>
              <a:picLocks noChangeAspect="1"/>
            </p:cNvPicPr>
            <p:nvPr/>
          </p:nvPicPr>
          <p:blipFill>
            <a:blip r:embed="rId2"/>
            <a:stretch>
              <a:fillRect/>
            </a:stretch>
          </p:blipFill>
          <p:spPr>
            <a:xfrm>
              <a:off x="177800" y="381969"/>
              <a:ext cx="8788268" cy="5828331"/>
            </a:xfrm>
            <a:prstGeom prst="rect">
              <a:avLst/>
            </a:prstGeom>
          </p:spPr>
        </p:pic>
        <p:sp>
          <p:nvSpPr>
            <p:cNvPr id="12" name="Rectangle 11"/>
            <p:cNvSpPr/>
            <p:nvPr/>
          </p:nvSpPr>
          <p:spPr>
            <a:xfrm>
              <a:off x="203200" y="787400"/>
              <a:ext cx="8648700" cy="542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28600" y="1270000"/>
            <a:ext cx="8648700" cy="647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 Application – Institution A</a:t>
            </a:r>
            <a:endParaRPr lang="en-US" dirty="0"/>
          </a:p>
        </p:txBody>
      </p:sp>
      <p:sp>
        <p:nvSpPr>
          <p:cNvPr id="16" name="Rectangle 15"/>
          <p:cNvSpPr/>
          <p:nvPr/>
        </p:nvSpPr>
        <p:spPr>
          <a:xfrm>
            <a:off x="2247900" y="2451100"/>
            <a:ext cx="1346200" cy="171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Image 2 </a:t>
            </a:r>
          </a:p>
          <a:p>
            <a:pPr algn="ctr"/>
            <a:r>
              <a:rPr lang="en-US" dirty="0" smtClean="0"/>
              <a:t>Institution B</a:t>
            </a:r>
            <a:endParaRPr lang="en-US" dirty="0"/>
          </a:p>
        </p:txBody>
      </p:sp>
      <p:sp>
        <p:nvSpPr>
          <p:cNvPr id="17" name="Rectangle 16"/>
          <p:cNvSpPr/>
          <p:nvPr/>
        </p:nvSpPr>
        <p:spPr>
          <a:xfrm>
            <a:off x="3873500" y="2451100"/>
            <a:ext cx="1346200" cy="17145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Image 3</a:t>
            </a:r>
            <a:br>
              <a:rPr lang="en-US" dirty="0" smtClean="0"/>
            </a:br>
            <a:r>
              <a:rPr lang="en-US" dirty="0" smtClean="0"/>
              <a:t>Institution C</a:t>
            </a:r>
            <a:endParaRPr lang="en-US" dirty="0"/>
          </a:p>
        </p:txBody>
      </p:sp>
      <p:sp>
        <p:nvSpPr>
          <p:cNvPr id="18" name="Rectangle 17"/>
          <p:cNvSpPr/>
          <p:nvPr/>
        </p:nvSpPr>
        <p:spPr>
          <a:xfrm>
            <a:off x="228600" y="6426200"/>
            <a:ext cx="8648700" cy="266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Web App – Institution A</a:t>
            </a:r>
            <a:endParaRPr lang="en-US" sz="1400" dirty="0"/>
          </a:p>
        </p:txBody>
      </p:sp>
      <p:sp>
        <p:nvSpPr>
          <p:cNvPr id="21" name="Rectangle 20"/>
          <p:cNvSpPr/>
          <p:nvPr/>
        </p:nvSpPr>
        <p:spPr>
          <a:xfrm>
            <a:off x="647700" y="2451100"/>
            <a:ext cx="1346200"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1</a:t>
            </a:r>
          </a:p>
          <a:p>
            <a:pPr algn="ctr"/>
            <a:r>
              <a:rPr lang="en-US" dirty="0" smtClean="0"/>
              <a:t>Institution A</a:t>
            </a:r>
            <a:endParaRPr lang="en-US" dirty="0"/>
          </a:p>
        </p:txBody>
      </p:sp>
      <p:sp>
        <p:nvSpPr>
          <p:cNvPr id="22" name="Rectangle 21"/>
          <p:cNvSpPr/>
          <p:nvPr/>
        </p:nvSpPr>
        <p:spPr>
          <a:xfrm>
            <a:off x="2247900" y="4318000"/>
            <a:ext cx="1346200"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5 </a:t>
            </a:r>
          </a:p>
          <a:p>
            <a:pPr algn="ctr"/>
            <a:r>
              <a:rPr lang="en-US" dirty="0" smtClean="0"/>
              <a:t>Institution A</a:t>
            </a:r>
            <a:endParaRPr lang="en-US" dirty="0"/>
          </a:p>
        </p:txBody>
      </p:sp>
      <p:sp>
        <p:nvSpPr>
          <p:cNvPr id="23" name="Rectangle 22"/>
          <p:cNvSpPr/>
          <p:nvPr/>
        </p:nvSpPr>
        <p:spPr>
          <a:xfrm>
            <a:off x="3873500" y="4318000"/>
            <a:ext cx="1346200" cy="1714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Image 6</a:t>
            </a:r>
            <a:br>
              <a:rPr lang="en-US" dirty="0" smtClean="0"/>
            </a:br>
            <a:r>
              <a:rPr lang="en-US" dirty="0" smtClean="0"/>
              <a:t>Institution D</a:t>
            </a:r>
            <a:endParaRPr lang="en-US" dirty="0"/>
          </a:p>
        </p:txBody>
      </p:sp>
      <p:sp>
        <p:nvSpPr>
          <p:cNvPr id="24" name="Rectangle 23"/>
          <p:cNvSpPr/>
          <p:nvPr/>
        </p:nvSpPr>
        <p:spPr>
          <a:xfrm>
            <a:off x="647700" y="4318000"/>
            <a:ext cx="1346200" cy="1714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Image 4 </a:t>
            </a:r>
          </a:p>
          <a:p>
            <a:pPr algn="ctr"/>
            <a:r>
              <a:rPr lang="en-US" dirty="0" smtClean="0"/>
              <a:t>Institution D</a:t>
            </a:r>
            <a:endParaRPr lang="en-US" dirty="0"/>
          </a:p>
        </p:txBody>
      </p:sp>
      <p:sp>
        <p:nvSpPr>
          <p:cNvPr id="25" name="TextBox 24"/>
          <p:cNvSpPr txBox="1"/>
          <p:nvPr/>
        </p:nvSpPr>
        <p:spPr>
          <a:xfrm>
            <a:off x="5626100" y="2438400"/>
            <a:ext cx="3022600" cy="2031325"/>
          </a:xfrm>
          <a:prstGeom prst="rect">
            <a:avLst/>
          </a:prstGeom>
          <a:noFill/>
        </p:spPr>
        <p:txBody>
          <a:bodyPr wrap="square" rtlCol="0">
            <a:spAutoFit/>
          </a:bodyPr>
          <a:lstStyle/>
          <a:p>
            <a:r>
              <a:rPr lang="en-US" dirty="0" smtClean="0"/>
              <a:t>“Virtual” Collection of Distributed Resources, e.g., </a:t>
            </a:r>
          </a:p>
          <a:p>
            <a:pPr marL="285750" indent="-285750">
              <a:buFont typeface="Arial"/>
              <a:buChar char="•"/>
            </a:pPr>
            <a:r>
              <a:rPr lang="en-US" dirty="0" smtClean="0"/>
              <a:t>Teaching Collection</a:t>
            </a:r>
          </a:p>
          <a:p>
            <a:pPr marL="285750" indent="-285750">
              <a:buFont typeface="Arial"/>
              <a:buChar char="•"/>
            </a:pPr>
            <a:r>
              <a:rPr lang="en-US" dirty="0" smtClean="0"/>
              <a:t>Cross-Repository Search</a:t>
            </a:r>
          </a:p>
          <a:p>
            <a:pPr marL="285750" indent="-285750">
              <a:buFont typeface="Arial"/>
              <a:buChar char="•"/>
            </a:pPr>
            <a:r>
              <a:rPr lang="en-US" dirty="0" smtClean="0"/>
              <a:t>Personal Research Resources Collected from the Web</a:t>
            </a:r>
          </a:p>
        </p:txBody>
      </p:sp>
      <p:sp>
        <p:nvSpPr>
          <p:cNvPr id="3" name="Rectangular Callout 2"/>
          <p:cNvSpPr/>
          <p:nvPr/>
        </p:nvSpPr>
        <p:spPr>
          <a:xfrm>
            <a:off x="5765800" y="4927600"/>
            <a:ext cx="1562100" cy="901700"/>
          </a:xfrm>
          <a:prstGeom prst="wedgeRectCallout">
            <a:avLst>
              <a:gd name="adj1" fmla="val -83435"/>
              <a:gd name="adj2" fmla="val 7571"/>
            </a:avLst>
          </a:prstGeom>
          <a:ln>
            <a:solidFill>
              <a:schemeClr val="bg1">
                <a:lumMod val="6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err="1" smtClean="0"/>
              <a:t>DescMD</a:t>
            </a:r>
            <a:r>
              <a:rPr lang="en-US" sz="1400" dirty="0" smtClean="0"/>
              <a:t> &amp; Deep Link for Resource 6 via IIIF MD API</a:t>
            </a:r>
            <a:endParaRPr lang="en-US" sz="1400" dirty="0"/>
          </a:p>
        </p:txBody>
      </p:sp>
      <p:sp>
        <p:nvSpPr>
          <p:cNvPr id="27" name="Title 1"/>
          <p:cNvSpPr>
            <a:spLocks noGrp="1"/>
          </p:cNvSpPr>
          <p:nvPr>
            <p:ph type="title"/>
          </p:nvPr>
        </p:nvSpPr>
        <p:spPr>
          <a:xfrm>
            <a:off x="457199" y="-119062"/>
            <a:ext cx="8360229" cy="1143000"/>
          </a:xfrm>
        </p:spPr>
        <p:txBody>
          <a:bodyPr>
            <a:normAutofit/>
          </a:bodyPr>
          <a:lstStyle/>
          <a:p>
            <a:r>
              <a:rPr lang="en-US" dirty="0" smtClean="0"/>
              <a:t>Resource </a:t>
            </a:r>
            <a:r>
              <a:rPr lang="en-US" dirty="0" err="1" smtClean="0"/>
              <a:t>Interop</a:t>
            </a:r>
            <a:r>
              <a:rPr lang="en-US" dirty="0" smtClean="0"/>
              <a:t>: Images</a:t>
            </a:r>
            <a:endParaRPr lang="en-US" dirty="0"/>
          </a:p>
        </p:txBody>
      </p:sp>
    </p:spTree>
    <p:extLst>
      <p:ext uri="{BB962C8B-B14F-4D97-AF65-F5344CB8AC3E}">
        <p14:creationId xmlns:p14="http://schemas.microsoft.com/office/powerpoint/2010/main" val="29446156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03200" y="877269"/>
            <a:ext cx="8788268" cy="5828331"/>
            <a:chOff x="177800" y="381969"/>
            <a:chExt cx="8788268" cy="5828331"/>
          </a:xfrm>
        </p:grpSpPr>
        <p:pic>
          <p:nvPicPr>
            <p:cNvPr id="10" name="Picture 9"/>
            <p:cNvPicPr>
              <a:picLocks noChangeAspect="1"/>
            </p:cNvPicPr>
            <p:nvPr/>
          </p:nvPicPr>
          <p:blipFill>
            <a:blip r:embed="rId2"/>
            <a:stretch>
              <a:fillRect/>
            </a:stretch>
          </p:blipFill>
          <p:spPr>
            <a:xfrm>
              <a:off x="177800" y="381969"/>
              <a:ext cx="8788268" cy="5828331"/>
            </a:xfrm>
            <a:prstGeom prst="rect">
              <a:avLst/>
            </a:prstGeom>
          </p:spPr>
        </p:pic>
        <p:sp>
          <p:nvSpPr>
            <p:cNvPr id="12" name="Rectangle 11"/>
            <p:cNvSpPr/>
            <p:nvPr/>
          </p:nvSpPr>
          <p:spPr>
            <a:xfrm>
              <a:off x="203200" y="787400"/>
              <a:ext cx="8648700" cy="542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28600" y="1282700"/>
            <a:ext cx="8648700" cy="647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 Application – Institution A</a:t>
            </a:r>
            <a:endParaRPr lang="en-US" dirty="0"/>
          </a:p>
        </p:txBody>
      </p:sp>
      <p:sp>
        <p:nvSpPr>
          <p:cNvPr id="18" name="Rectangle 17"/>
          <p:cNvSpPr/>
          <p:nvPr/>
        </p:nvSpPr>
        <p:spPr>
          <a:xfrm>
            <a:off x="228600" y="6438900"/>
            <a:ext cx="8648700" cy="266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Web App – Institution A</a:t>
            </a:r>
            <a:endParaRPr lang="en-US" sz="1400" dirty="0"/>
          </a:p>
        </p:txBody>
      </p:sp>
      <p:sp>
        <p:nvSpPr>
          <p:cNvPr id="15" name="Rectangle 14"/>
          <p:cNvSpPr/>
          <p:nvPr/>
        </p:nvSpPr>
        <p:spPr>
          <a:xfrm>
            <a:off x="482600" y="2260600"/>
            <a:ext cx="3784600" cy="345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 name="Rectangle 15"/>
          <p:cNvSpPr/>
          <p:nvPr/>
        </p:nvSpPr>
        <p:spPr>
          <a:xfrm>
            <a:off x="2336800" y="2527300"/>
            <a:ext cx="1752600" cy="2362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MS Image 2 </a:t>
            </a:r>
          </a:p>
          <a:p>
            <a:pPr algn="ctr"/>
            <a:r>
              <a:rPr lang="en-US" dirty="0" smtClean="0"/>
              <a:t>Institution B</a:t>
            </a:r>
            <a:endParaRPr lang="en-US" dirty="0"/>
          </a:p>
        </p:txBody>
      </p:sp>
      <p:sp>
        <p:nvSpPr>
          <p:cNvPr id="24" name="Rectangle 23"/>
          <p:cNvSpPr/>
          <p:nvPr/>
        </p:nvSpPr>
        <p:spPr>
          <a:xfrm>
            <a:off x="584200" y="2527300"/>
            <a:ext cx="1752600" cy="2362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MS Image 1 </a:t>
            </a:r>
          </a:p>
          <a:p>
            <a:pPr algn="ctr"/>
            <a:r>
              <a:rPr lang="en-US" dirty="0" smtClean="0"/>
              <a:t>Institution D</a:t>
            </a:r>
            <a:endParaRPr lang="en-US" dirty="0"/>
          </a:p>
        </p:txBody>
      </p:sp>
      <p:sp>
        <p:nvSpPr>
          <p:cNvPr id="2" name="Rectangle 1"/>
          <p:cNvSpPr/>
          <p:nvPr/>
        </p:nvSpPr>
        <p:spPr>
          <a:xfrm>
            <a:off x="520700" y="5270500"/>
            <a:ext cx="3687503" cy="369332"/>
          </a:xfrm>
          <a:prstGeom prst="rect">
            <a:avLst/>
          </a:prstGeom>
        </p:spPr>
        <p:txBody>
          <a:bodyPr wrap="none">
            <a:spAutoFit/>
          </a:bodyPr>
          <a:lstStyle/>
          <a:p>
            <a:r>
              <a:rPr lang="en-US" dirty="0" smtClean="0"/>
              <a:t>Book Reader Software - Tool Maker X</a:t>
            </a:r>
            <a:endParaRPr lang="en-US" dirty="0"/>
          </a:p>
        </p:txBody>
      </p:sp>
      <p:sp>
        <p:nvSpPr>
          <p:cNvPr id="19" name="Rectangle 18"/>
          <p:cNvSpPr/>
          <p:nvPr/>
        </p:nvSpPr>
        <p:spPr>
          <a:xfrm>
            <a:off x="4737100" y="2260600"/>
            <a:ext cx="3784600" cy="345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Rectangle 19"/>
          <p:cNvSpPr/>
          <p:nvPr/>
        </p:nvSpPr>
        <p:spPr>
          <a:xfrm>
            <a:off x="4779703" y="5270500"/>
            <a:ext cx="3340127" cy="369332"/>
          </a:xfrm>
          <a:prstGeom prst="rect">
            <a:avLst/>
          </a:prstGeom>
        </p:spPr>
        <p:txBody>
          <a:bodyPr wrap="none">
            <a:spAutoFit/>
          </a:bodyPr>
          <a:lstStyle/>
          <a:p>
            <a:r>
              <a:rPr lang="en-US" dirty="0" smtClean="0"/>
              <a:t>Deep Zoom Client -- Tool Maker Y</a:t>
            </a:r>
            <a:endParaRPr lang="en-US" dirty="0"/>
          </a:p>
        </p:txBody>
      </p:sp>
      <p:sp>
        <p:nvSpPr>
          <p:cNvPr id="26" name="Rectangle 25"/>
          <p:cNvSpPr/>
          <p:nvPr/>
        </p:nvSpPr>
        <p:spPr>
          <a:xfrm>
            <a:off x="5499100" y="2527300"/>
            <a:ext cx="2735030" cy="25273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4400" dirty="0" smtClean="0"/>
              <a:t>S Image 1 </a:t>
            </a:r>
          </a:p>
          <a:p>
            <a:r>
              <a:rPr lang="en-US" sz="4400" dirty="0" err="1" smtClean="0"/>
              <a:t>stitution</a:t>
            </a:r>
            <a:r>
              <a:rPr lang="en-US" sz="4400" dirty="0" smtClean="0"/>
              <a:t> D</a:t>
            </a:r>
            <a:endParaRPr lang="en-US" sz="4400" dirty="0"/>
          </a:p>
        </p:txBody>
      </p:sp>
      <p:sp>
        <p:nvSpPr>
          <p:cNvPr id="27" name="Rectangle 26"/>
          <p:cNvSpPr/>
          <p:nvPr/>
        </p:nvSpPr>
        <p:spPr>
          <a:xfrm>
            <a:off x="4932103" y="2527300"/>
            <a:ext cx="364202" cy="523220"/>
          </a:xfrm>
          <a:prstGeom prst="rect">
            <a:avLst/>
          </a:prstGeom>
        </p:spPr>
        <p:txBody>
          <a:bodyPr wrap="none">
            <a:spAutoFit/>
          </a:bodyPr>
          <a:lstStyle/>
          <a:p>
            <a:r>
              <a:rPr lang="en-US" sz="2800" b="1" dirty="0" smtClean="0"/>
              <a:t>+</a:t>
            </a:r>
          </a:p>
        </p:txBody>
      </p:sp>
      <p:sp>
        <p:nvSpPr>
          <p:cNvPr id="4" name="Rectangle 3"/>
          <p:cNvSpPr/>
          <p:nvPr/>
        </p:nvSpPr>
        <p:spPr>
          <a:xfrm>
            <a:off x="4932723" y="2662654"/>
            <a:ext cx="364202" cy="523220"/>
          </a:xfrm>
          <a:prstGeom prst="rect">
            <a:avLst/>
          </a:prstGeom>
        </p:spPr>
        <p:txBody>
          <a:bodyPr wrap="none">
            <a:spAutoFit/>
          </a:bodyPr>
          <a:lstStyle/>
          <a:p>
            <a:r>
              <a:rPr lang="en-US" sz="2800" b="1" dirty="0"/>
              <a:t>_</a:t>
            </a:r>
            <a:endParaRPr lang="en-US" sz="2800" b="1" dirty="0"/>
          </a:p>
        </p:txBody>
      </p:sp>
      <p:sp>
        <p:nvSpPr>
          <p:cNvPr id="28" name="Title 1"/>
          <p:cNvSpPr>
            <a:spLocks noGrp="1"/>
          </p:cNvSpPr>
          <p:nvPr>
            <p:ph type="title"/>
          </p:nvPr>
        </p:nvSpPr>
        <p:spPr>
          <a:xfrm>
            <a:off x="457199" y="-119062"/>
            <a:ext cx="8360229" cy="1143000"/>
          </a:xfrm>
        </p:spPr>
        <p:txBody>
          <a:bodyPr>
            <a:normAutofit/>
          </a:bodyPr>
          <a:lstStyle/>
          <a:p>
            <a:r>
              <a:rPr lang="en-US" dirty="0" smtClean="0"/>
              <a:t>Resource </a:t>
            </a:r>
            <a:r>
              <a:rPr lang="en-US" dirty="0" err="1" smtClean="0"/>
              <a:t>Interop</a:t>
            </a:r>
            <a:r>
              <a:rPr lang="en-US" dirty="0" smtClean="0"/>
              <a:t>: Viewers</a:t>
            </a:r>
            <a:endParaRPr lang="en-US" dirty="0"/>
          </a:p>
        </p:txBody>
      </p:sp>
    </p:spTree>
    <p:extLst>
      <p:ext uri="{BB962C8B-B14F-4D97-AF65-F5344CB8AC3E}">
        <p14:creationId xmlns:p14="http://schemas.microsoft.com/office/powerpoint/2010/main" val="34438797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03200" y="902669"/>
            <a:ext cx="8788268" cy="5828331"/>
            <a:chOff x="177800" y="381969"/>
            <a:chExt cx="8788268" cy="5828331"/>
          </a:xfrm>
        </p:grpSpPr>
        <p:pic>
          <p:nvPicPr>
            <p:cNvPr id="10" name="Picture 9"/>
            <p:cNvPicPr>
              <a:picLocks noChangeAspect="1"/>
            </p:cNvPicPr>
            <p:nvPr/>
          </p:nvPicPr>
          <p:blipFill>
            <a:blip r:embed="rId2"/>
            <a:stretch>
              <a:fillRect/>
            </a:stretch>
          </p:blipFill>
          <p:spPr>
            <a:xfrm>
              <a:off x="177800" y="381969"/>
              <a:ext cx="8788268" cy="5828331"/>
            </a:xfrm>
            <a:prstGeom prst="rect">
              <a:avLst/>
            </a:prstGeom>
          </p:spPr>
        </p:pic>
        <p:sp>
          <p:nvSpPr>
            <p:cNvPr id="12" name="Rectangle 11"/>
            <p:cNvSpPr/>
            <p:nvPr/>
          </p:nvSpPr>
          <p:spPr>
            <a:xfrm>
              <a:off x="203200" y="787400"/>
              <a:ext cx="8648700" cy="542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228600" y="1308100"/>
            <a:ext cx="8648700" cy="647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 Application – Institution A</a:t>
            </a:r>
            <a:endParaRPr lang="en-US" dirty="0"/>
          </a:p>
        </p:txBody>
      </p:sp>
      <p:sp>
        <p:nvSpPr>
          <p:cNvPr id="18" name="Rectangle 17"/>
          <p:cNvSpPr/>
          <p:nvPr/>
        </p:nvSpPr>
        <p:spPr>
          <a:xfrm>
            <a:off x="228600" y="6464300"/>
            <a:ext cx="8648700" cy="266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Web App – Institution A</a:t>
            </a:r>
            <a:endParaRPr lang="en-US" sz="1400" dirty="0"/>
          </a:p>
        </p:txBody>
      </p:sp>
      <p:sp>
        <p:nvSpPr>
          <p:cNvPr id="15" name="Rectangle 14"/>
          <p:cNvSpPr/>
          <p:nvPr/>
        </p:nvSpPr>
        <p:spPr>
          <a:xfrm>
            <a:off x="381000" y="2108200"/>
            <a:ext cx="5549900" cy="42232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Rectangle 23"/>
          <p:cNvSpPr/>
          <p:nvPr/>
        </p:nvSpPr>
        <p:spPr>
          <a:xfrm>
            <a:off x="482600" y="2222500"/>
            <a:ext cx="2590800" cy="187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Map Image 1 </a:t>
            </a:r>
          </a:p>
          <a:p>
            <a:pPr algn="ctr"/>
            <a:r>
              <a:rPr lang="en-US" dirty="0" smtClean="0"/>
              <a:t>Institution D</a:t>
            </a:r>
            <a:endParaRPr lang="en-US" dirty="0"/>
          </a:p>
        </p:txBody>
      </p:sp>
      <p:sp>
        <p:nvSpPr>
          <p:cNvPr id="2" name="Rectangle 1"/>
          <p:cNvSpPr/>
          <p:nvPr/>
        </p:nvSpPr>
        <p:spPr>
          <a:xfrm>
            <a:off x="1178848" y="5987534"/>
            <a:ext cx="4262705" cy="369332"/>
          </a:xfrm>
          <a:prstGeom prst="rect">
            <a:avLst/>
          </a:prstGeom>
        </p:spPr>
        <p:txBody>
          <a:bodyPr wrap="none">
            <a:spAutoFit/>
          </a:bodyPr>
          <a:lstStyle/>
          <a:p>
            <a:r>
              <a:rPr lang="en-US" dirty="0" err="1" smtClean="0"/>
              <a:t>MultiUp</a:t>
            </a:r>
            <a:r>
              <a:rPr lang="en-US" dirty="0"/>
              <a:t> </a:t>
            </a:r>
            <a:r>
              <a:rPr lang="en-US" dirty="0" smtClean="0"/>
              <a:t>Comparison Viewer - Tool Maker X</a:t>
            </a:r>
            <a:endParaRPr lang="en-US" dirty="0"/>
          </a:p>
        </p:txBody>
      </p:sp>
      <p:sp>
        <p:nvSpPr>
          <p:cNvPr id="17" name="Rectangle 16"/>
          <p:cNvSpPr/>
          <p:nvPr/>
        </p:nvSpPr>
        <p:spPr>
          <a:xfrm>
            <a:off x="3162300" y="2222500"/>
            <a:ext cx="259080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 Image 2 </a:t>
            </a:r>
          </a:p>
          <a:p>
            <a:pPr algn="ctr"/>
            <a:r>
              <a:rPr lang="en-US" dirty="0" smtClean="0"/>
              <a:t>Institution E</a:t>
            </a:r>
            <a:endParaRPr lang="en-US" dirty="0"/>
          </a:p>
        </p:txBody>
      </p:sp>
      <p:sp>
        <p:nvSpPr>
          <p:cNvPr id="23" name="Rectangle 22"/>
          <p:cNvSpPr/>
          <p:nvPr/>
        </p:nvSpPr>
        <p:spPr>
          <a:xfrm>
            <a:off x="482600" y="4158734"/>
            <a:ext cx="2590800" cy="187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Map Image 3 </a:t>
            </a:r>
          </a:p>
          <a:p>
            <a:pPr algn="ctr"/>
            <a:r>
              <a:rPr lang="en-US" dirty="0" smtClean="0"/>
              <a:t>Institution B</a:t>
            </a:r>
            <a:endParaRPr lang="en-US" dirty="0"/>
          </a:p>
        </p:txBody>
      </p:sp>
      <p:sp>
        <p:nvSpPr>
          <p:cNvPr id="25" name="Rectangle 24"/>
          <p:cNvSpPr/>
          <p:nvPr/>
        </p:nvSpPr>
        <p:spPr>
          <a:xfrm>
            <a:off x="3162300" y="4158734"/>
            <a:ext cx="2590800" cy="187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Map Image 4 </a:t>
            </a:r>
          </a:p>
          <a:p>
            <a:pPr algn="ctr"/>
            <a:r>
              <a:rPr lang="en-US" dirty="0" smtClean="0"/>
              <a:t>Institution D</a:t>
            </a:r>
            <a:endParaRPr lang="en-US" dirty="0"/>
          </a:p>
        </p:txBody>
      </p:sp>
      <p:sp>
        <p:nvSpPr>
          <p:cNvPr id="29" name="Rectangle 28"/>
          <p:cNvSpPr/>
          <p:nvPr/>
        </p:nvSpPr>
        <p:spPr>
          <a:xfrm>
            <a:off x="6413500" y="2222500"/>
            <a:ext cx="2044700" cy="723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Annotation Tool</a:t>
            </a:r>
            <a:endParaRPr lang="en-US" dirty="0">
              <a:solidFill>
                <a:schemeClr val="tx1"/>
              </a:solidFill>
            </a:endParaRPr>
          </a:p>
        </p:txBody>
      </p:sp>
      <p:sp>
        <p:nvSpPr>
          <p:cNvPr id="31" name="Rectangle 30"/>
          <p:cNvSpPr/>
          <p:nvPr/>
        </p:nvSpPr>
        <p:spPr>
          <a:xfrm>
            <a:off x="6413500" y="3035300"/>
            <a:ext cx="2044700" cy="7239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smtClean="0">
                <a:solidFill>
                  <a:schemeClr val="tx1"/>
                </a:solidFill>
              </a:rPr>
              <a:t>Xcription</a:t>
            </a:r>
            <a:r>
              <a:rPr lang="en-US" dirty="0" smtClean="0">
                <a:solidFill>
                  <a:schemeClr val="tx1"/>
                </a:solidFill>
              </a:rPr>
              <a:t> Tool</a:t>
            </a:r>
            <a:endParaRPr lang="en-US" dirty="0">
              <a:solidFill>
                <a:schemeClr val="tx1"/>
              </a:solidFill>
            </a:endParaRPr>
          </a:p>
        </p:txBody>
      </p:sp>
      <p:sp>
        <p:nvSpPr>
          <p:cNvPr id="32" name="Rectangle 31"/>
          <p:cNvSpPr/>
          <p:nvPr/>
        </p:nvSpPr>
        <p:spPr>
          <a:xfrm>
            <a:off x="6413500" y="3848100"/>
            <a:ext cx="2044700" cy="7239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solidFill>
                  <a:schemeClr val="tx1"/>
                </a:solidFill>
              </a:rPr>
              <a:t>Georeferencing</a:t>
            </a:r>
            <a:r>
              <a:rPr lang="en-US" dirty="0" smtClean="0">
                <a:solidFill>
                  <a:schemeClr val="tx1"/>
                </a:solidFill>
              </a:rPr>
              <a:t> Tool</a:t>
            </a:r>
            <a:endParaRPr lang="en-US" dirty="0">
              <a:solidFill>
                <a:schemeClr val="tx1"/>
              </a:solidFill>
            </a:endParaRPr>
          </a:p>
        </p:txBody>
      </p:sp>
      <p:sp>
        <p:nvSpPr>
          <p:cNvPr id="33" name="Rectangle 32"/>
          <p:cNvSpPr/>
          <p:nvPr/>
        </p:nvSpPr>
        <p:spPr>
          <a:xfrm>
            <a:off x="6413500" y="4660900"/>
            <a:ext cx="2044700" cy="7239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Image Analytics Tools</a:t>
            </a:r>
            <a:endParaRPr lang="en-US" dirty="0">
              <a:solidFill>
                <a:schemeClr val="tx1"/>
              </a:solidFill>
            </a:endParaRPr>
          </a:p>
        </p:txBody>
      </p:sp>
      <p:sp>
        <p:nvSpPr>
          <p:cNvPr id="35" name="Title 1"/>
          <p:cNvSpPr>
            <a:spLocks noGrp="1"/>
          </p:cNvSpPr>
          <p:nvPr>
            <p:ph type="title"/>
          </p:nvPr>
        </p:nvSpPr>
        <p:spPr>
          <a:xfrm>
            <a:off x="457199" y="-119062"/>
            <a:ext cx="8360229" cy="1143000"/>
          </a:xfrm>
        </p:spPr>
        <p:txBody>
          <a:bodyPr>
            <a:normAutofit/>
          </a:bodyPr>
          <a:lstStyle/>
          <a:p>
            <a:r>
              <a:rPr lang="en-US" dirty="0" smtClean="0"/>
              <a:t>Resource </a:t>
            </a:r>
            <a:r>
              <a:rPr lang="en-US" dirty="0" err="1" smtClean="0"/>
              <a:t>Interop</a:t>
            </a:r>
            <a:r>
              <a:rPr lang="en-US" dirty="0" smtClean="0"/>
              <a:t>: Analytic SW</a:t>
            </a:r>
            <a:endParaRPr lang="en-US" dirty="0"/>
          </a:p>
        </p:txBody>
      </p:sp>
    </p:spTree>
    <p:extLst>
      <p:ext uri="{BB962C8B-B14F-4D97-AF65-F5344CB8AC3E}">
        <p14:creationId xmlns:p14="http://schemas.microsoft.com/office/powerpoint/2010/main" val="36960435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Timeframe</a:t>
            </a:r>
            <a:endParaRPr lang="en-US" dirty="0"/>
          </a:p>
        </p:txBody>
      </p:sp>
      <p:sp>
        <p:nvSpPr>
          <p:cNvPr id="3" name="Content Placeholder 2"/>
          <p:cNvSpPr>
            <a:spLocks noGrp="1"/>
          </p:cNvSpPr>
          <p:nvPr>
            <p:ph idx="1"/>
          </p:nvPr>
        </p:nvSpPr>
        <p:spPr>
          <a:xfrm>
            <a:off x="457200" y="1417638"/>
            <a:ext cx="8229600" cy="4702558"/>
          </a:xfrm>
        </p:spPr>
        <p:txBody>
          <a:bodyPr>
            <a:noAutofit/>
          </a:bodyPr>
          <a:lstStyle/>
          <a:p>
            <a:r>
              <a:rPr lang="en-US" sz="2800" dirty="0" smtClean="0"/>
              <a:t>One year planning effort: Sept 2011 – Aug 2012</a:t>
            </a:r>
          </a:p>
          <a:p>
            <a:r>
              <a:rPr lang="en-US" sz="2800" dirty="0" smtClean="0"/>
              <a:t>3 workshops (Sept, Apr, July) </a:t>
            </a:r>
          </a:p>
          <a:p>
            <a:r>
              <a:rPr lang="en-US" sz="2800" dirty="0" smtClean="0"/>
              <a:t>Dissemination events</a:t>
            </a:r>
          </a:p>
          <a:p>
            <a:r>
              <a:rPr lang="en-US" sz="2800" dirty="0" smtClean="0"/>
              <a:t>Next steps</a:t>
            </a:r>
          </a:p>
          <a:p>
            <a:pPr lvl="1"/>
            <a:r>
              <a:rPr lang="en-US" sz="2400" dirty="0" smtClean="0"/>
              <a:t>Deploy it </a:t>
            </a:r>
          </a:p>
          <a:p>
            <a:pPr lvl="1"/>
            <a:r>
              <a:rPr lang="en-US" sz="2400" dirty="0" smtClean="0"/>
              <a:t>Test / Prove it</a:t>
            </a:r>
          </a:p>
          <a:p>
            <a:pPr lvl="1"/>
            <a:r>
              <a:rPr lang="en-US" sz="2400" dirty="0" smtClean="0"/>
              <a:t>Develop software that leverages it</a:t>
            </a:r>
          </a:p>
          <a:p>
            <a:pPr lvl="1"/>
            <a:r>
              <a:rPr lang="en-US" sz="2400" dirty="0" smtClean="0"/>
              <a:t>Expand it</a:t>
            </a:r>
          </a:p>
          <a:p>
            <a:pPr lvl="1"/>
            <a:r>
              <a:rPr lang="en-US" sz="2400" dirty="0" smtClean="0"/>
              <a:t>Sustain it</a:t>
            </a:r>
            <a:endParaRPr lang="en-US" sz="2400" dirty="0"/>
          </a:p>
        </p:txBody>
      </p:sp>
    </p:spTree>
    <p:extLst>
      <p:ext uri="{BB962C8B-B14F-4D97-AF65-F5344CB8AC3E}">
        <p14:creationId xmlns:p14="http://schemas.microsoft.com/office/powerpoint/2010/main" val="338437341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what’s the IIIF?</a:t>
            </a:r>
            <a:endParaRPr lang="en-US" dirty="0"/>
          </a:p>
        </p:txBody>
      </p:sp>
      <p:sp>
        <p:nvSpPr>
          <p:cNvPr id="5" name="Content Placeholder 4"/>
          <p:cNvSpPr>
            <a:spLocks noGrp="1"/>
          </p:cNvSpPr>
          <p:nvPr>
            <p:ph idx="1"/>
          </p:nvPr>
        </p:nvSpPr>
        <p:spPr>
          <a:xfrm>
            <a:off x="621551" y="1600200"/>
            <a:ext cx="6878920" cy="4525963"/>
          </a:xfrm>
        </p:spPr>
        <p:txBody>
          <a:bodyPr/>
          <a:lstStyle/>
          <a:p>
            <a:r>
              <a:rPr lang="en-US" dirty="0" smtClean="0"/>
              <a:t>Spec some API’s</a:t>
            </a:r>
          </a:p>
          <a:p>
            <a:r>
              <a:rPr lang="en-US" dirty="0" smtClean="0"/>
              <a:t>Expose some resources</a:t>
            </a:r>
          </a:p>
          <a:p>
            <a:r>
              <a:rPr lang="en-US" dirty="0" smtClean="0"/>
              <a:t>Build some software</a:t>
            </a:r>
          </a:p>
          <a:p>
            <a:r>
              <a:rPr lang="en-US" dirty="0" smtClean="0"/>
              <a:t>Establish a community</a:t>
            </a:r>
            <a:endParaRPr lang="en-US" dirty="0"/>
          </a:p>
        </p:txBody>
      </p:sp>
      <p:pic>
        <p:nvPicPr>
          <p:cNvPr id="4" name="Picture 3"/>
          <p:cNvPicPr>
            <a:picLocks noChangeAspect="1"/>
          </p:cNvPicPr>
          <p:nvPr/>
        </p:nvPicPr>
        <p:blipFill>
          <a:blip r:embed="rId2"/>
          <a:stretch>
            <a:fillRect/>
          </a:stretch>
        </p:blipFill>
        <p:spPr>
          <a:xfrm>
            <a:off x="3244121" y="4079680"/>
            <a:ext cx="5192554" cy="2210054"/>
          </a:xfrm>
          <a:prstGeom prst="rect">
            <a:avLst/>
          </a:prstGeom>
        </p:spPr>
      </p:pic>
    </p:spTree>
    <p:extLst>
      <p:ext uri="{BB962C8B-B14F-4D97-AF65-F5344CB8AC3E}">
        <p14:creationId xmlns:p14="http://schemas.microsoft.com/office/powerpoint/2010/main" val="174237181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IIIF and </a:t>
            </a:r>
            <a:r>
              <a:rPr lang="en-US" dirty="0" smtClean="0"/>
              <a:t>You</a:t>
            </a:r>
            <a:endParaRPr lang="en-US" dirty="0"/>
          </a:p>
        </p:txBody>
      </p:sp>
      <p:sp>
        <p:nvSpPr>
          <p:cNvPr id="5" name="Content Placeholder 4"/>
          <p:cNvSpPr>
            <a:spLocks noGrp="1"/>
          </p:cNvSpPr>
          <p:nvPr>
            <p:ph idx="1"/>
          </p:nvPr>
        </p:nvSpPr>
        <p:spPr>
          <a:xfrm>
            <a:off x="621551" y="1600200"/>
            <a:ext cx="7805744" cy="4525963"/>
          </a:xfrm>
        </p:spPr>
        <p:txBody>
          <a:bodyPr>
            <a:normAutofit/>
          </a:bodyPr>
          <a:lstStyle/>
          <a:p>
            <a:r>
              <a:rPr lang="en-US" dirty="0" smtClean="0"/>
              <a:t>Deploy the image API</a:t>
            </a:r>
            <a:endParaRPr lang="en-US" dirty="0" smtClean="0"/>
          </a:p>
          <a:p>
            <a:r>
              <a:rPr lang="en-US" dirty="0"/>
              <a:t>Help spec/test the metadata &amp; search API’s</a:t>
            </a:r>
          </a:p>
          <a:p>
            <a:r>
              <a:rPr lang="en-US" dirty="0" smtClean="0"/>
              <a:t>Work with us on API-compliant software</a:t>
            </a:r>
          </a:p>
          <a:p>
            <a:pPr lvl="1"/>
            <a:r>
              <a:rPr lang="en-US" dirty="0" err="1" smtClean="0"/>
              <a:t>Djatoka</a:t>
            </a:r>
            <a:r>
              <a:rPr lang="en-US" dirty="0" smtClean="0"/>
              <a:t> (or replacement), </a:t>
            </a:r>
            <a:r>
              <a:rPr lang="en-US" dirty="0" err="1" smtClean="0"/>
              <a:t>Zoomers</a:t>
            </a:r>
            <a:r>
              <a:rPr lang="en-US" dirty="0" smtClean="0"/>
              <a:t>, Viewers </a:t>
            </a:r>
            <a:endParaRPr lang="en-US" dirty="0" smtClean="0"/>
          </a:p>
          <a:p>
            <a:r>
              <a:rPr lang="en-US" dirty="0" smtClean="0"/>
              <a:t>Share use cases</a:t>
            </a:r>
          </a:p>
          <a:p>
            <a:r>
              <a:rPr lang="en-US" dirty="0" smtClean="0"/>
              <a:t>Join the group for the next phase of work…</a:t>
            </a:r>
          </a:p>
        </p:txBody>
      </p:sp>
    </p:spTree>
    <p:extLst>
      <p:ext uri="{BB962C8B-B14F-4D97-AF65-F5344CB8AC3E}">
        <p14:creationId xmlns:p14="http://schemas.microsoft.com/office/powerpoint/2010/main" val="253837602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1551" y="2374900"/>
            <a:ext cx="7805744" cy="4525963"/>
          </a:xfrm>
        </p:spPr>
        <p:txBody>
          <a:bodyPr>
            <a:normAutofit/>
          </a:bodyPr>
          <a:lstStyle/>
          <a:p>
            <a:pPr marL="0" indent="0">
              <a:buNone/>
            </a:pPr>
            <a:r>
              <a:rPr lang="en-US" sz="2800" dirty="0" smtClean="0"/>
              <a:t>Home Page:</a:t>
            </a:r>
            <a:br>
              <a:rPr lang="en-US" sz="2800" dirty="0" smtClean="0"/>
            </a:br>
            <a:r>
              <a:rPr lang="en-US" sz="2800" dirty="0" smtClean="0">
                <a:hlinkClick r:id="rId2"/>
              </a:rPr>
              <a:t>http</a:t>
            </a:r>
            <a:r>
              <a:rPr lang="en-US" sz="2800" dirty="0">
                <a:hlinkClick r:id="rId2"/>
              </a:rPr>
              <a:t>://lib.stanford.edu/</a:t>
            </a:r>
            <a:r>
              <a:rPr lang="en-US" sz="2800" dirty="0" smtClean="0">
                <a:hlinkClick r:id="rId2"/>
              </a:rPr>
              <a:t>iiif</a:t>
            </a:r>
            <a:r>
              <a:rPr lang="en-US" sz="2800" dirty="0" smtClean="0"/>
              <a:t/>
            </a:r>
            <a:br>
              <a:rPr lang="en-US" sz="2800" dirty="0" smtClean="0"/>
            </a:br>
            <a:endParaRPr lang="en-US" sz="2800" dirty="0"/>
          </a:p>
          <a:p>
            <a:pPr marL="0" indent="0">
              <a:buNone/>
            </a:pPr>
            <a:r>
              <a:rPr lang="en-US" sz="2800" dirty="0" smtClean="0"/>
              <a:t>Announce Email List: </a:t>
            </a:r>
            <a:r>
              <a:rPr lang="en-US" sz="2800" dirty="0" smtClean="0">
                <a:hlinkClick r:id="rId3"/>
              </a:rPr>
              <a:t>iiif-announce@googlegroups.com</a:t>
            </a:r>
            <a:r>
              <a:rPr lang="en-US" sz="2800" dirty="0" smtClean="0"/>
              <a:t/>
            </a:r>
            <a:br>
              <a:rPr lang="en-US" sz="2800" dirty="0" smtClean="0"/>
            </a:br>
            <a:endParaRPr lang="en-US" sz="2800" dirty="0" smtClean="0"/>
          </a:p>
          <a:p>
            <a:pPr marL="0" indent="0">
              <a:buNone/>
            </a:pPr>
            <a:r>
              <a:rPr lang="en-US" sz="2800" dirty="0" smtClean="0"/>
              <a:t>Discuss Email List:</a:t>
            </a:r>
            <a:br>
              <a:rPr lang="en-US" sz="2800" dirty="0" smtClean="0"/>
            </a:br>
            <a:r>
              <a:rPr lang="en-US" sz="2800" dirty="0" smtClean="0">
                <a:hlinkClick r:id="rId4"/>
              </a:rPr>
              <a:t>iiif-discuss@googlegroups.com</a:t>
            </a:r>
            <a:endParaRPr lang="en-US" sz="2800" dirty="0" smtClean="0"/>
          </a:p>
          <a:p>
            <a:pPr marL="0" indent="0">
              <a:buNone/>
            </a:pPr>
            <a:endParaRPr lang="en-US" sz="2800" dirty="0" smtClean="0"/>
          </a:p>
        </p:txBody>
      </p:sp>
      <p:pic>
        <p:nvPicPr>
          <p:cNvPr id="4" name="Picture 3"/>
          <p:cNvPicPr>
            <a:picLocks noChangeAspect="1"/>
          </p:cNvPicPr>
          <p:nvPr/>
        </p:nvPicPr>
        <p:blipFill>
          <a:blip r:embed="rId5"/>
          <a:stretch>
            <a:fillRect/>
          </a:stretch>
        </p:blipFill>
        <p:spPr>
          <a:xfrm>
            <a:off x="2730499" y="699234"/>
            <a:ext cx="3937001" cy="1675666"/>
          </a:xfrm>
          <a:prstGeom prst="rect">
            <a:avLst/>
          </a:prstGeom>
        </p:spPr>
      </p:pic>
    </p:spTree>
    <p:extLst>
      <p:ext uri="{BB962C8B-B14F-4D97-AF65-F5344CB8AC3E}">
        <p14:creationId xmlns:p14="http://schemas.microsoft.com/office/powerpoint/2010/main" val="23523710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txBox="1">
            <a:spLocks noChangeArrowheads="1"/>
          </p:cNvSpPr>
          <p:nvPr/>
        </p:nvSpPr>
        <p:spPr bwMode="auto">
          <a:xfrm>
            <a:off x="381000" y="3004098"/>
            <a:ext cx="2078115" cy="38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Books</a:t>
            </a:r>
            <a:endParaRPr lang="en-US" sz="1800" b="0" dirty="0">
              <a:latin typeface="Franklin Gothic Medium" charset="0"/>
            </a:endParaRPr>
          </a:p>
        </p:txBody>
      </p:sp>
      <p:sp>
        <p:nvSpPr>
          <p:cNvPr id="10" name="Rectangle 6"/>
          <p:cNvSpPr txBox="1">
            <a:spLocks noChangeArrowheads="1"/>
          </p:cNvSpPr>
          <p:nvPr/>
        </p:nvSpPr>
        <p:spPr bwMode="auto">
          <a:xfrm>
            <a:off x="2771800" y="2976951"/>
            <a:ext cx="2269189" cy="39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Manuscripts</a:t>
            </a:r>
            <a:endParaRPr lang="en-US" sz="1800" b="0" dirty="0">
              <a:latin typeface="Franklin Gothic Medium" charset="0"/>
            </a:endParaRPr>
          </a:p>
        </p:txBody>
      </p:sp>
      <p:sp>
        <p:nvSpPr>
          <p:cNvPr id="11" name="Rectangle 6"/>
          <p:cNvSpPr txBox="1">
            <a:spLocks noChangeArrowheads="1"/>
          </p:cNvSpPr>
          <p:nvPr/>
        </p:nvSpPr>
        <p:spPr bwMode="auto">
          <a:xfrm>
            <a:off x="5383981" y="2957707"/>
            <a:ext cx="1888004" cy="41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Newspapers</a:t>
            </a:r>
            <a:endParaRPr lang="en-US" sz="1400" b="0" dirty="0">
              <a:latin typeface="Franklin Gothic Medium" charset="0"/>
            </a:endParaRPr>
          </a:p>
        </p:txBody>
      </p:sp>
      <p:sp>
        <p:nvSpPr>
          <p:cNvPr id="13" name="Rectangle 6"/>
          <p:cNvSpPr txBox="1">
            <a:spLocks noChangeArrowheads="1"/>
          </p:cNvSpPr>
          <p:nvPr/>
        </p:nvSpPr>
        <p:spPr bwMode="auto">
          <a:xfrm>
            <a:off x="351878" y="5049503"/>
            <a:ext cx="2289721" cy="38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Art / Vis. </a:t>
            </a:r>
            <a:r>
              <a:rPr lang="en-US" sz="1800" b="0" dirty="0" smtClean="0">
                <a:latin typeface="Franklin Gothic Medium" charset="0"/>
              </a:rPr>
              <a:t>Resources</a:t>
            </a:r>
            <a:endParaRPr lang="en-US" sz="1800" b="0" dirty="0">
              <a:latin typeface="Franklin Gothic Medium" charset="0"/>
            </a:endParaRPr>
          </a:p>
        </p:txBody>
      </p:sp>
      <p:sp>
        <p:nvSpPr>
          <p:cNvPr id="14" name="Rectangle 6"/>
          <p:cNvSpPr txBox="1">
            <a:spLocks noChangeArrowheads="1"/>
          </p:cNvSpPr>
          <p:nvPr/>
        </p:nvSpPr>
        <p:spPr bwMode="auto">
          <a:xfrm>
            <a:off x="2810280" y="5014065"/>
            <a:ext cx="2106739" cy="36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Archival Materials</a:t>
            </a:r>
            <a:endParaRPr lang="en-US" sz="1800" b="0" dirty="0">
              <a:latin typeface="Franklin Gothic Medium" charset="0"/>
            </a:endParaRPr>
          </a:p>
        </p:txBody>
      </p:sp>
      <p:sp>
        <p:nvSpPr>
          <p:cNvPr id="17" name="Rectangle 6"/>
          <p:cNvSpPr txBox="1">
            <a:spLocks noChangeArrowheads="1"/>
          </p:cNvSpPr>
          <p:nvPr/>
        </p:nvSpPr>
        <p:spPr bwMode="auto">
          <a:xfrm>
            <a:off x="5244865" y="5018530"/>
            <a:ext cx="777388" cy="33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Maps</a:t>
            </a:r>
            <a:endParaRPr lang="en-US" sz="1800" b="0" dirty="0">
              <a:latin typeface="Franklin Gothic Medium" charset="0"/>
            </a:endParaRPr>
          </a:p>
        </p:txBody>
      </p:sp>
      <p:sp>
        <p:nvSpPr>
          <p:cNvPr id="29" name="Rectangle 6"/>
          <p:cNvSpPr txBox="1">
            <a:spLocks noChangeArrowheads="1"/>
          </p:cNvSpPr>
          <p:nvPr/>
        </p:nvSpPr>
        <p:spPr bwMode="auto">
          <a:xfrm>
            <a:off x="7560669" y="3216663"/>
            <a:ext cx="1620924" cy="37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(Sheet) Music</a:t>
            </a:r>
            <a:endParaRPr lang="en-US" sz="1800" b="0" dirty="0">
              <a:latin typeface="Franklin Gothic Medium" charset="0"/>
            </a:endParaRPr>
          </a:p>
        </p:txBody>
      </p:sp>
      <p:pic>
        <p:nvPicPr>
          <p:cNvPr id="30" name="Picture 29"/>
          <p:cNvPicPr>
            <a:picLocks noChangeAspect="1"/>
          </p:cNvPicPr>
          <p:nvPr/>
        </p:nvPicPr>
        <p:blipFill>
          <a:blip r:embed="rId3"/>
          <a:stretch>
            <a:fillRect/>
          </a:stretch>
        </p:blipFill>
        <p:spPr>
          <a:xfrm>
            <a:off x="5403217" y="1277514"/>
            <a:ext cx="1890923" cy="1699437"/>
          </a:xfrm>
          <a:prstGeom prst="rect">
            <a:avLst/>
          </a:prstGeom>
        </p:spPr>
      </p:pic>
      <p:pic>
        <p:nvPicPr>
          <p:cNvPr id="31" name="Picture 30"/>
          <p:cNvPicPr>
            <a:picLocks noChangeAspect="1"/>
          </p:cNvPicPr>
          <p:nvPr/>
        </p:nvPicPr>
        <p:blipFill>
          <a:blip r:embed="rId4"/>
          <a:stretch>
            <a:fillRect/>
          </a:stretch>
        </p:blipFill>
        <p:spPr>
          <a:xfrm>
            <a:off x="5244865" y="3501739"/>
            <a:ext cx="1854843" cy="1504732"/>
          </a:xfrm>
          <a:prstGeom prst="rect">
            <a:avLst/>
          </a:prstGeom>
        </p:spPr>
      </p:pic>
      <p:pic>
        <p:nvPicPr>
          <p:cNvPr id="32" name="Picture 31"/>
          <p:cNvPicPr>
            <a:picLocks noChangeAspect="1"/>
          </p:cNvPicPr>
          <p:nvPr/>
        </p:nvPicPr>
        <p:blipFill>
          <a:blip r:embed="rId5"/>
          <a:stretch>
            <a:fillRect/>
          </a:stretch>
        </p:blipFill>
        <p:spPr>
          <a:xfrm>
            <a:off x="7682570" y="1277514"/>
            <a:ext cx="1269030" cy="1974046"/>
          </a:xfrm>
          <a:prstGeom prst="rect">
            <a:avLst/>
          </a:prstGeom>
        </p:spPr>
      </p:pic>
      <p:pic>
        <p:nvPicPr>
          <p:cNvPr id="33" name="Picture 32"/>
          <p:cNvPicPr>
            <a:picLocks noChangeAspect="1"/>
          </p:cNvPicPr>
          <p:nvPr/>
        </p:nvPicPr>
        <p:blipFill>
          <a:blip r:embed="rId6"/>
          <a:stretch>
            <a:fillRect/>
          </a:stretch>
        </p:blipFill>
        <p:spPr>
          <a:xfrm>
            <a:off x="2810280" y="1315675"/>
            <a:ext cx="2406901" cy="1688423"/>
          </a:xfrm>
          <a:prstGeom prst="rect">
            <a:avLst/>
          </a:prstGeom>
        </p:spPr>
      </p:pic>
      <p:pic>
        <p:nvPicPr>
          <p:cNvPr id="34" name="Picture 33"/>
          <p:cNvPicPr>
            <a:picLocks noChangeAspect="1"/>
          </p:cNvPicPr>
          <p:nvPr/>
        </p:nvPicPr>
        <p:blipFill>
          <a:blip r:embed="rId7"/>
          <a:stretch>
            <a:fillRect/>
          </a:stretch>
        </p:blipFill>
        <p:spPr>
          <a:xfrm>
            <a:off x="2810280" y="3559470"/>
            <a:ext cx="2123447" cy="1413057"/>
          </a:xfrm>
          <a:prstGeom prst="rect">
            <a:avLst/>
          </a:prstGeom>
        </p:spPr>
      </p:pic>
      <p:pic>
        <p:nvPicPr>
          <p:cNvPr id="35" name="Picture 34"/>
          <p:cNvPicPr>
            <a:picLocks noChangeAspect="1"/>
          </p:cNvPicPr>
          <p:nvPr/>
        </p:nvPicPr>
        <p:blipFill>
          <a:blip r:embed="rId8"/>
          <a:stretch>
            <a:fillRect/>
          </a:stretch>
        </p:blipFill>
        <p:spPr>
          <a:xfrm>
            <a:off x="381000" y="3462339"/>
            <a:ext cx="2078115" cy="1556580"/>
          </a:xfrm>
          <a:prstGeom prst="rect">
            <a:avLst/>
          </a:prstGeom>
        </p:spPr>
      </p:pic>
      <p:pic>
        <p:nvPicPr>
          <p:cNvPr id="36" name="Picture 35"/>
          <p:cNvPicPr>
            <a:picLocks noChangeAspect="1"/>
          </p:cNvPicPr>
          <p:nvPr/>
        </p:nvPicPr>
        <p:blipFill>
          <a:blip r:embed="rId9"/>
          <a:stretch>
            <a:fillRect/>
          </a:stretch>
        </p:blipFill>
        <p:spPr>
          <a:xfrm>
            <a:off x="381000" y="1383081"/>
            <a:ext cx="2164141" cy="1621017"/>
          </a:xfrm>
          <a:prstGeom prst="rect">
            <a:avLst/>
          </a:prstGeom>
        </p:spPr>
      </p:pic>
      <p:pic>
        <p:nvPicPr>
          <p:cNvPr id="37" name="Picture 36"/>
          <p:cNvPicPr>
            <a:picLocks noChangeAspect="1"/>
          </p:cNvPicPr>
          <p:nvPr/>
        </p:nvPicPr>
        <p:blipFill rotWithShape="1">
          <a:blip r:embed="rId10"/>
          <a:srcRect l="10070" t="19824" r="8460"/>
          <a:stretch/>
        </p:blipFill>
        <p:spPr>
          <a:xfrm flipH="1">
            <a:off x="891800" y="5585821"/>
            <a:ext cx="1567315" cy="1073093"/>
          </a:xfrm>
          <a:prstGeom prst="rect">
            <a:avLst/>
          </a:prstGeom>
        </p:spPr>
      </p:pic>
      <p:sp>
        <p:nvSpPr>
          <p:cNvPr id="41" name="Rectangle 6"/>
          <p:cNvSpPr txBox="1">
            <a:spLocks noChangeArrowheads="1"/>
          </p:cNvSpPr>
          <p:nvPr/>
        </p:nvSpPr>
        <p:spPr bwMode="auto">
          <a:xfrm>
            <a:off x="2545141" y="5668312"/>
            <a:ext cx="991651" cy="33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Scrolls</a:t>
            </a:r>
            <a:endParaRPr lang="en-US" sz="1800" b="0" dirty="0">
              <a:latin typeface="Franklin Gothic Medium" charset="0"/>
            </a:endParaRPr>
          </a:p>
        </p:txBody>
      </p:sp>
      <p:sp>
        <p:nvSpPr>
          <p:cNvPr id="43" name="Rectangle 6"/>
          <p:cNvSpPr txBox="1">
            <a:spLocks noChangeArrowheads="1"/>
          </p:cNvSpPr>
          <p:nvPr/>
        </p:nvSpPr>
        <p:spPr bwMode="auto">
          <a:xfrm>
            <a:off x="7560669" y="5805972"/>
            <a:ext cx="1220474" cy="54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STEM Imagery</a:t>
            </a:r>
            <a:endParaRPr lang="en-US" sz="1800" b="0" dirty="0">
              <a:latin typeface="Franklin Gothic Medium" charset="0"/>
            </a:endParaRPr>
          </a:p>
        </p:txBody>
      </p:sp>
      <p:pic>
        <p:nvPicPr>
          <p:cNvPr id="44" name="Picture 43"/>
          <p:cNvPicPr>
            <a:picLocks noChangeAspect="1"/>
          </p:cNvPicPr>
          <p:nvPr/>
        </p:nvPicPr>
        <p:blipFill>
          <a:blip r:embed="rId11"/>
          <a:stretch>
            <a:fillRect/>
          </a:stretch>
        </p:blipFill>
        <p:spPr>
          <a:xfrm>
            <a:off x="4143593" y="5431473"/>
            <a:ext cx="2480776" cy="1292237"/>
          </a:xfrm>
          <a:prstGeom prst="rect">
            <a:avLst/>
          </a:prstGeom>
        </p:spPr>
      </p:pic>
      <p:sp>
        <p:nvSpPr>
          <p:cNvPr id="45" name="Rectangle 6"/>
          <p:cNvSpPr txBox="1">
            <a:spLocks noChangeArrowheads="1"/>
          </p:cNvSpPr>
          <p:nvPr/>
        </p:nvSpPr>
        <p:spPr bwMode="auto">
          <a:xfrm>
            <a:off x="3202750" y="6389381"/>
            <a:ext cx="1714269" cy="33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defRPr>
            </a:lvl2pPr>
            <a:lvl3pPr marL="1143000" indent="-228600">
              <a:defRPr sz="2400" b="1">
                <a:solidFill>
                  <a:schemeClr val="tx1"/>
                </a:solidFill>
                <a:latin typeface="Times" charset="0"/>
                <a:ea typeface="ＭＳ Ｐゴシック" charset="0"/>
              </a:defRPr>
            </a:lvl3pPr>
            <a:lvl4pPr marL="1600200" indent="-228600">
              <a:defRPr sz="2400" b="1">
                <a:solidFill>
                  <a:schemeClr val="tx1"/>
                </a:solidFill>
                <a:latin typeface="Times" charset="0"/>
                <a:ea typeface="ＭＳ Ｐゴシック" charset="0"/>
              </a:defRPr>
            </a:lvl4pPr>
            <a:lvl5pPr marL="2057400" indent="-228600">
              <a:defRPr sz="2400" b="1">
                <a:solidFill>
                  <a:schemeClr val="tx1"/>
                </a:solidFill>
                <a:latin typeface="Times" charset="0"/>
                <a:ea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defRPr>
            </a:lvl9pPr>
          </a:lstStyle>
          <a:p>
            <a:pPr eaLnBrk="1" hangingPunct="1">
              <a:spcBef>
                <a:spcPct val="40000"/>
              </a:spcBef>
            </a:pPr>
            <a:r>
              <a:rPr lang="en-US" sz="1800" b="0" dirty="0" smtClean="0">
                <a:latin typeface="Franklin Gothic Medium" charset="0"/>
              </a:rPr>
              <a:t>Architecture</a:t>
            </a:r>
            <a:endParaRPr lang="en-US" sz="1800" b="0" dirty="0">
              <a:latin typeface="Franklin Gothic Medium" charset="0"/>
            </a:endParaRPr>
          </a:p>
        </p:txBody>
      </p:sp>
      <p:sp>
        <p:nvSpPr>
          <p:cNvPr id="23" name="Title 1"/>
          <p:cNvSpPr txBox="1">
            <a:spLocks/>
          </p:cNvSpPr>
          <p:nvPr/>
        </p:nvSpPr>
        <p:spPr>
          <a:xfrm>
            <a:off x="28600" y="240081"/>
            <a:ext cx="8478762"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IIIF: Extend DMS To…</a:t>
            </a:r>
            <a:endParaRPr lang="en-US" dirty="0"/>
          </a:p>
        </p:txBody>
      </p:sp>
      <p:pic>
        <p:nvPicPr>
          <p:cNvPr id="4" name="Picture 3"/>
          <p:cNvPicPr>
            <a:picLocks noChangeAspect="1"/>
          </p:cNvPicPr>
          <p:nvPr/>
        </p:nvPicPr>
        <p:blipFill rotWithShape="1">
          <a:blip r:embed="rId12"/>
          <a:srcRect l="23750" r="5417"/>
          <a:stretch/>
        </p:blipFill>
        <p:spPr>
          <a:xfrm>
            <a:off x="7294140" y="4017451"/>
            <a:ext cx="1689159" cy="1788521"/>
          </a:xfrm>
          <a:prstGeom prst="rect">
            <a:avLst/>
          </a:prstGeom>
        </p:spPr>
      </p:pic>
    </p:spTree>
    <p:extLst>
      <p:ext uri="{BB962C8B-B14F-4D97-AF65-F5344CB8AC3E}">
        <p14:creationId xmlns:p14="http://schemas.microsoft.com/office/powerpoint/2010/main" val="7350939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81" y="274638"/>
            <a:ext cx="8478762" cy="1143000"/>
          </a:xfrm>
        </p:spPr>
        <p:txBody>
          <a:bodyPr>
            <a:normAutofit/>
          </a:bodyPr>
          <a:lstStyle/>
          <a:p>
            <a:r>
              <a:rPr lang="en-US" dirty="0" smtClean="0"/>
              <a:t>Because Digital </a:t>
            </a:r>
            <a:r>
              <a:rPr lang="en-US" dirty="0" smtClean="0"/>
              <a:t>Image Delivery is…</a:t>
            </a:r>
            <a:endParaRPr lang="en-US" dirty="0"/>
          </a:p>
        </p:txBody>
      </p:sp>
      <p:sp>
        <p:nvSpPr>
          <p:cNvPr id="3" name="Content Placeholder 2"/>
          <p:cNvSpPr>
            <a:spLocks noGrp="1"/>
          </p:cNvSpPr>
          <p:nvPr>
            <p:ph idx="1"/>
          </p:nvPr>
        </p:nvSpPr>
        <p:spPr>
          <a:xfrm>
            <a:off x="673413" y="1600200"/>
            <a:ext cx="8107730" cy="4525963"/>
          </a:xfrm>
        </p:spPr>
        <p:txBody>
          <a:bodyPr>
            <a:normAutofit lnSpcReduction="10000"/>
          </a:bodyPr>
          <a:lstStyle/>
          <a:p>
            <a:pPr marL="0" lvl="0" indent="0">
              <a:buNone/>
            </a:pPr>
            <a:r>
              <a:rPr lang="en-US" dirty="0" smtClean="0"/>
              <a:t>…too hard</a:t>
            </a:r>
          </a:p>
          <a:p>
            <a:pPr marL="0" lvl="0" indent="0">
              <a:buNone/>
            </a:pPr>
            <a:r>
              <a:rPr lang="en-US" dirty="0" smtClean="0"/>
              <a:t>	…too slow</a:t>
            </a:r>
          </a:p>
          <a:p>
            <a:pPr marL="0" lvl="0" indent="0">
              <a:buNone/>
            </a:pPr>
            <a:r>
              <a:rPr lang="en-US" dirty="0" smtClean="0"/>
              <a:t>		…too expensive</a:t>
            </a:r>
          </a:p>
          <a:p>
            <a:pPr marL="0" lvl="0" indent="0">
              <a:buNone/>
            </a:pPr>
            <a:r>
              <a:rPr lang="en-US" dirty="0"/>
              <a:t>	</a:t>
            </a:r>
            <a:r>
              <a:rPr lang="en-US" dirty="0" smtClean="0"/>
              <a:t>		…too disjointed</a:t>
            </a:r>
          </a:p>
          <a:p>
            <a:pPr marL="0" lvl="0" indent="0">
              <a:buNone/>
            </a:pPr>
            <a:r>
              <a:rPr lang="en-US" dirty="0" smtClean="0"/>
              <a:t>				…too ugly</a:t>
            </a:r>
          </a:p>
          <a:p>
            <a:pPr lvl="0"/>
            <a:endParaRPr lang="en-US" dirty="0" smtClean="0"/>
          </a:p>
          <a:p>
            <a:pPr marL="0" lvl="0" indent="0">
              <a:buNone/>
            </a:pPr>
            <a:r>
              <a:rPr lang="en-US" dirty="0" smtClean="0"/>
              <a:t>…and we &lt;repositories, software developers, users, funders&gt; suffer because of it.</a:t>
            </a:r>
          </a:p>
        </p:txBody>
      </p:sp>
    </p:spTree>
    <p:extLst>
      <p:ext uri="{BB962C8B-B14F-4D97-AF65-F5344CB8AC3E}">
        <p14:creationId xmlns:p14="http://schemas.microsoft.com/office/powerpoint/2010/main" val="29036124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81" y="274638"/>
            <a:ext cx="8478762" cy="1143000"/>
          </a:xfrm>
        </p:spPr>
        <p:txBody>
          <a:bodyPr>
            <a:normAutofit/>
          </a:bodyPr>
          <a:lstStyle/>
          <a:p>
            <a:r>
              <a:rPr lang="en-US" dirty="0" smtClean="0"/>
              <a:t>Consider</a:t>
            </a:r>
            <a:endParaRPr lang="en-US" dirty="0"/>
          </a:p>
        </p:txBody>
      </p:sp>
      <p:sp>
        <p:nvSpPr>
          <p:cNvPr id="3" name="Content Placeholder 2"/>
          <p:cNvSpPr>
            <a:spLocks noGrp="1"/>
          </p:cNvSpPr>
          <p:nvPr>
            <p:ph idx="1"/>
          </p:nvPr>
        </p:nvSpPr>
        <p:spPr>
          <a:xfrm>
            <a:off x="673413" y="1417638"/>
            <a:ext cx="7830843" cy="4990539"/>
          </a:xfrm>
        </p:spPr>
        <p:txBody>
          <a:bodyPr>
            <a:normAutofit fontScale="92500" lnSpcReduction="20000"/>
          </a:bodyPr>
          <a:lstStyle/>
          <a:p>
            <a:pPr marL="0" lvl="0" indent="0">
              <a:buNone/>
            </a:pPr>
            <a:r>
              <a:rPr lang="en-US" dirty="0" smtClean="0"/>
              <a:t>…a paleographer who would like to compare scribal hands from manuscripts at two different repositories</a:t>
            </a:r>
          </a:p>
          <a:p>
            <a:pPr marL="0" lvl="0" indent="0">
              <a:buNone/>
            </a:pPr>
            <a:endParaRPr lang="en-US" dirty="0"/>
          </a:p>
          <a:p>
            <a:pPr marL="0" lvl="0" indent="0">
              <a:buNone/>
            </a:pPr>
            <a:r>
              <a:rPr lang="en-US" dirty="0" smtClean="0"/>
              <a:t>…an art &amp; architecture instructor who would like to assemble a teaching collection of images from multiple sources</a:t>
            </a:r>
          </a:p>
          <a:p>
            <a:pPr marL="0" lvl="0" indent="0">
              <a:buNone/>
            </a:pPr>
            <a:endParaRPr lang="en-US" dirty="0"/>
          </a:p>
          <a:p>
            <a:pPr marL="0" lvl="0" indent="0">
              <a:buNone/>
            </a:pPr>
            <a:r>
              <a:rPr lang="en-US" dirty="0" smtClean="0"/>
              <a:t>…a humanities scholar who would like to annotate a high resolution image of an historical map (but </a:t>
            </a:r>
            <a:r>
              <a:rPr lang="en-US" dirty="0" smtClean="0"/>
              <a:t>her preferred </a:t>
            </a:r>
            <a:r>
              <a:rPr lang="en-US" dirty="0" smtClean="0"/>
              <a:t>annotation tool only is deployed against other sites) </a:t>
            </a:r>
          </a:p>
        </p:txBody>
      </p:sp>
    </p:spTree>
    <p:extLst>
      <p:ext uri="{BB962C8B-B14F-4D97-AF65-F5344CB8AC3E}">
        <p14:creationId xmlns:p14="http://schemas.microsoft.com/office/powerpoint/2010/main" val="5233140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81" y="274638"/>
            <a:ext cx="8478762" cy="1143000"/>
          </a:xfrm>
        </p:spPr>
        <p:txBody>
          <a:bodyPr>
            <a:normAutofit/>
          </a:bodyPr>
          <a:lstStyle/>
          <a:p>
            <a:r>
              <a:rPr lang="en-US" dirty="0" smtClean="0"/>
              <a:t>Consider</a:t>
            </a:r>
            <a:endParaRPr lang="en-US" dirty="0"/>
          </a:p>
        </p:txBody>
      </p:sp>
      <p:sp>
        <p:nvSpPr>
          <p:cNvPr id="3" name="Content Placeholder 2"/>
          <p:cNvSpPr>
            <a:spLocks noGrp="1"/>
          </p:cNvSpPr>
          <p:nvPr>
            <p:ph idx="1"/>
          </p:nvPr>
        </p:nvSpPr>
        <p:spPr>
          <a:xfrm>
            <a:off x="673413" y="1417638"/>
            <a:ext cx="7830843" cy="4990539"/>
          </a:xfrm>
        </p:spPr>
        <p:txBody>
          <a:bodyPr>
            <a:normAutofit lnSpcReduction="10000"/>
          </a:bodyPr>
          <a:lstStyle/>
          <a:p>
            <a:pPr marL="0" lvl="0" indent="0">
              <a:buNone/>
            </a:pPr>
            <a:r>
              <a:rPr lang="en-US" dirty="0" smtClean="0"/>
              <a:t>…a repository manager who would like to drop a newspaper viewer with deep zoom into </a:t>
            </a:r>
            <a:r>
              <a:rPr lang="en-US" dirty="0" smtClean="0"/>
              <a:t>his site </a:t>
            </a:r>
            <a:r>
              <a:rPr lang="en-US" dirty="0" smtClean="0"/>
              <a:t>with no development or customization required</a:t>
            </a:r>
          </a:p>
          <a:p>
            <a:pPr marL="0" lvl="0" indent="0">
              <a:buNone/>
            </a:pPr>
            <a:endParaRPr lang="en-US" dirty="0"/>
          </a:p>
          <a:p>
            <a:pPr marL="0" lvl="0" indent="0">
              <a:buNone/>
            </a:pPr>
            <a:r>
              <a:rPr lang="en-US" dirty="0" smtClean="0"/>
              <a:t>…a funder who would like to underwrite the digitization of a new scholarly resource, but </a:t>
            </a:r>
            <a:r>
              <a:rPr lang="en-US" dirty="0" err="1" smtClean="0"/>
              <a:t>doesn</a:t>
            </a:r>
            <a:r>
              <a:rPr lang="fr-FR" dirty="0" smtClean="0"/>
              <a:t>’</a:t>
            </a:r>
            <a:r>
              <a:rPr lang="en-US" dirty="0" smtClean="0"/>
              <a:t>t want to pay for the development of yet another, stand-alone, digital collection web site from scratch</a:t>
            </a:r>
          </a:p>
        </p:txBody>
      </p:sp>
    </p:spTree>
    <p:extLst>
      <p:ext uri="{BB962C8B-B14F-4D97-AF65-F5344CB8AC3E}">
        <p14:creationId xmlns:p14="http://schemas.microsoft.com/office/powerpoint/2010/main" val="36439079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250" y="274638"/>
            <a:ext cx="4380893" cy="1143000"/>
          </a:xfrm>
        </p:spPr>
        <p:txBody>
          <a:bodyPr/>
          <a:lstStyle/>
          <a:p>
            <a:r>
              <a:rPr lang="en-US" dirty="0" smtClean="0"/>
              <a:t>IIIF Participants* </a:t>
            </a:r>
            <a:endParaRPr lang="en-US" dirty="0"/>
          </a:p>
        </p:txBody>
      </p:sp>
      <p:pic>
        <p:nvPicPr>
          <p:cNvPr id="5" name="Picture 4"/>
          <p:cNvPicPr>
            <a:picLocks noChangeAspect="1"/>
          </p:cNvPicPr>
          <p:nvPr/>
        </p:nvPicPr>
        <p:blipFill>
          <a:blip r:embed="rId2"/>
          <a:stretch>
            <a:fillRect/>
          </a:stretch>
        </p:blipFill>
        <p:spPr>
          <a:xfrm>
            <a:off x="1346833" y="2670784"/>
            <a:ext cx="2487269" cy="709297"/>
          </a:xfrm>
          <a:prstGeom prst="rect">
            <a:avLst/>
          </a:prstGeom>
        </p:spPr>
      </p:pic>
      <p:pic>
        <p:nvPicPr>
          <p:cNvPr id="6" name="Picture 5"/>
          <p:cNvPicPr>
            <a:picLocks noChangeAspect="1"/>
          </p:cNvPicPr>
          <p:nvPr/>
        </p:nvPicPr>
        <p:blipFill>
          <a:blip r:embed="rId3"/>
          <a:stretch>
            <a:fillRect/>
          </a:stretch>
        </p:blipFill>
        <p:spPr>
          <a:xfrm>
            <a:off x="1346833" y="1987840"/>
            <a:ext cx="2487269" cy="702188"/>
          </a:xfrm>
          <a:prstGeom prst="rect">
            <a:avLst/>
          </a:prstGeom>
        </p:spPr>
      </p:pic>
      <p:pic>
        <p:nvPicPr>
          <p:cNvPr id="7" name="Picture 6"/>
          <p:cNvPicPr>
            <a:picLocks noChangeAspect="1"/>
          </p:cNvPicPr>
          <p:nvPr/>
        </p:nvPicPr>
        <p:blipFill>
          <a:blip r:embed="rId4"/>
          <a:stretch>
            <a:fillRect/>
          </a:stretch>
        </p:blipFill>
        <p:spPr>
          <a:xfrm>
            <a:off x="1953530" y="4605957"/>
            <a:ext cx="2348311" cy="1105088"/>
          </a:xfrm>
          <a:prstGeom prst="rect">
            <a:avLst/>
          </a:prstGeom>
        </p:spPr>
      </p:pic>
      <p:pic>
        <p:nvPicPr>
          <p:cNvPr id="8" name="Picture 7"/>
          <p:cNvPicPr>
            <a:picLocks noChangeAspect="1"/>
          </p:cNvPicPr>
          <p:nvPr/>
        </p:nvPicPr>
        <p:blipFill>
          <a:blip r:embed="rId5"/>
          <a:stretch>
            <a:fillRect/>
          </a:stretch>
        </p:blipFill>
        <p:spPr>
          <a:xfrm>
            <a:off x="740136" y="4605957"/>
            <a:ext cx="1213394" cy="1163358"/>
          </a:xfrm>
          <a:prstGeom prst="rect">
            <a:avLst/>
          </a:prstGeom>
        </p:spPr>
      </p:pic>
      <p:pic>
        <p:nvPicPr>
          <p:cNvPr id="11" name="Picture 10"/>
          <p:cNvPicPr>
            <a:picLocks noChangeAspect="1"/>
          </p:cNvPicPr>
          <p:nvPr/>
        </p:nvPicPr>
        <p:blipFill>
          <a:blip r:embed="rId6"/>
          <a:stretch>
            <a:fillRect/>
          </a:stretch>
        </p:blipFill>
        <p:spPr>
          <a:xfrm>
            <a:off x="86131" y="4098920"/>
            <a:ext cx="4664744" cy="507037"/>
          </a:xfrm>
          <a:prstGeom prst="rect">
            <a:avLst/>
          </a:prstGeom>
        </p:spPr>
      </p:pic>
      <p:pic>
        <p:nvPicPr>
          <p:cNvPr id="13" name="Picture 12"/>
          <p:cNvPicPr>
            <a:picLocks noChangeAspect="1"/>
          </p:cNvPicPr>
          <p:nvPr/>
        </p:nvPicPr>
        <p:blipFill>
          <a:blip r:embed="rId7"/>
          <a:stretch>
            <a:fillRect/>
          </a:stretch>
        </p:blipFill>
        <p:spPr>
          <a:xfrm>
            <a:off x="86130" y="3414144"/>
            <a:ext cx="4583385" cy="653132"/>
          </a:xfrm>
          <a:prstGeom prst="rect">
            <a:avLst/>
          </a:prstGeom>
        </p:spPr>
      </p:pic>
      <p:sp>
        <p:nvSpPr>
          <p:cNvPr id="15" name="Content Placeholder 2"/>
          <p:cNvSpPr>
            <a:spLocks noGrp="1"/>
          </p:cNvSpPr>
          <p:nvPr>
            <p:ph idx="1"/>
          </p:nvPr>
        </p:nvSpPr>
        <p:spPr>
          <a:xfrm>
            <a:off x="4790788" y="1171234"/>
            <a:ext cx="4040556" cy="5833508"/>
          </a:xfrm>
        </p:spPr>
        <p:txBody>
          <a:bodyPr numCol="1">
            <a:noAutofit/>
          </a:bodyPr>
          <a:lstStyle/>
          <a:p>
            <a:pPr>
              <a:lnSpc>
                <a:spcPct val="90000"/>
              </a:lnSpc>
              <a:spcBef>
                <a:spcPts val="300"/>
              </a:spcBef>
            </a:pPr>
            <a:r>
              <a:rPr lang="en-US" sz="2400" dirty="0" err="1"/>
              <a:t>Bibliothèque</a:t>
            </a:r>
            <a:r>
              <a:rPr lang="en-US" sz="2400" dirty="0"/>
              <a:t> </a:t>
            </a:r>
            <a:r>
              <a:rPr lang="en-US" sz="2400" dirty="0" err="1"/>
              <a:t>nationale</a:t>
            </a:r>
            <a:r>
              <a:rPr lang="en-US" sz="2400" dirty="0"/>
              <a:t> de </a:t>
            </a:r>
            <a:r>
              <a:rPr lang="en-US" sz="2400" dirty="0" smtClean="0"/>
              <a:t>France</a:t>
            </a:r>
            <a:endParaRPr lang="en-US" sz="2400" dirty="0"/>
          </a:p>
          <a:p>
            <a:pPr>
              <a:lnSpc>
                <a:spcPct val="90000"/>
              </a:lnSpc>
              <a:spcBef>
                <a:spcPts val="300"/>
              </a:spcBef>
            </a:pPr>
            <a:r>
              <a:rPr lang="en-US" sz="2400" dirty="0"/>
              <a:t>The British Library </a:t>
            </a:r>
          </a:p>
          <a:p>
            <a:pPr>
              <a:lnSpc>
                <a:spcPct val="90000"/>
              </a:lnSpc>
              <a:spcBef>
                <a:spcPts val="300"/>
              </a:spcBef>
            </a:pPr>
            <a:r>
              <a:rPr lang="en-US" sz="2400" dirty="0" smtClean="0"/>
              <a:t>Cornell University</a:t>
            </a:r>
            <a:endParaRPr lang="en-US" sz="2400" dirty="0"/>
          </a:p>
          <a:p>
            <a:pPr>
              <a:lnSpc>
                <a:spcPct val="90000"/>
              </a:lnSpc>
              <a:spcBef>
                <a:spcPts val="300"/>
              </a:spcBef>
            </a:pPr>
            <a:r>
              <a:rPr lang="en-US" sz="2400" dirty="0"/>
              <a:t>Los Alamos National Library </a:t>
            </a:r>
            <a:endParaRPr lang="en-US" sz="2400" dirty="0" smtClean="0"/>
          </a:p>
          <a:p>
            <a:pPr>
              <a:lnSpc>
                <a:spcPct val="90000"/>
              </a:lnSpc>
              <a:spcBef>
                <a:spcPts val="300"/>
              </a:spcBef>
            </a:pPr>
            <a:r>
              <a:rPr lang="en-US" sz="2400" dirty="0" smtClean="0"/>
              <a:t>National </a:t>
            </a:r>
            <a:r>
              <a:rPr lang="en-US" sz="2400" dirty="0"/>
              <a:t>Library of </a:t>
            </a:r>
            <a:r>
              <a:rPr lang="en-US" sz="2400" dirty="0" smtClean="0"/>
              <a:t>Norway</a:t>
            </a:r>
            <a:endParaRPr lang="en-US" sz="2400" dirty="0"/>
          </a:p>
          <a:p>
            <a:pPr>
              <a:lnSpc>
                <a:spcPct val="90000"/>
              </a:lnSpc>
              <a:spcBef>
                <a:spcPts val="300"/>
              </a:spcBef>
            </a:pPr>
            <a:r>
              <a:rPr lang="en-US" sz="2400" dirty="0"/>
              <a:t>Oxford </a:t>
            </a:r>
            <a:r>
              <a:rPr lang="en-US" sz="2400" dirty="0" smtClean="0"/>
              <a:t>University</a:t>
            </a:r>
          </a:p>
          <a:p>
            <a:pPr>
              <a:lnSpc>
                <a:spcPct val="90000"/>
              </a:lnSpc>
              <a:spcBef>
                <a:spcPts val="300"/>
              </a:spcBef>
            </a:pPr>
            <a:r>
              <a:rPr lang="en-US" sz="2400" dirty="0" smtClean="0"/>
              <a:t>Stanford </a:t>
            </a:r>
            <a:r>
              <a:rPr lang="en-US" sz="2400" dirty="0"/>
              <a:t>University </a:t>
            </a:r>
            <a:r>
              <a:rPr lang="en-US" sz="2400" dirty="0" smtClean="0"/>
              <a:t> </a:t>
            </a:r>
            <a:br>
              <a:rPr lang="en-US" sz="2400" dirty="0" smtClean="0"/>
            </a:br>
            <a:r>
              <a:rPr lang="en-US" sz="2000" i="1" dirty="0" smtClean="0"/>
              <a:t/>
            </a:r>
            <a:br>
              <a:rPr lang="en-US" sz="2000" i="1" dirty="0" smtClean="0"/>
            </a:br>
            <a:r>
              <a:rPr lang="en-US" sz="2000" i="1" dirty="0" smtClean="0"/>
              <a:t>with latter day contributions from</a:t>
            </a:r>
            <a:endParaRPr lang="en-US" sz="2400" i="1" dirty="0" smtClean="0"/>
          </a:p>
          <a:p>
            <a:pPr marL="635000" indent="-230188">
              <a:lnSpc>
                <a:spcPct val="90000"/>
              </a:lnSpc>
              <a:spcBef>
                <a:spcPts val="300"/>
              </a:spcBef>
            </a:pPr>
            <a:r>
              <a:rPr lang="en-US" sz="2400" dirty="0" err="1" smtClean="0"/>
              <a:t>ARTStor</a:t>
            </a:r>
            <a:endParaRPr lang="en-US" sz="2400" dirty="0" smtClean="0"/>
          </a:p>
          <a:p>
            <a:pPr marL="635000" indent="-230188">
              <a:lnSpc>
                <a:spcPct val="90000"/>
              </a:lnSpc>
              <a:spcBef>
                <a:spcPts val="300"/>
              </a:spcBef>
            </a:pPr>
            <a:r>
              <a:rPr lang="en-US" sz="2400" dirty="0" smtClean="0"/>
              <a:t>The National Archives (UK)</a:t>
            </a:r>
            <a:endParaRPr lang="en-US" sz="2400" dirty="0"/>
          </a:p>
        </p:txBody>
      </p:sp>
      <p:pic>
        <p:nvPicPr>
          <p:cNvPr id="18" name="Picture 17"/>
          <p:cNvPicPr>
            <a:picLocks noChangeAspect="1"/>
          </p:cNvPicPr>
          <p:nvPr/>
        </p:nvPicPr>
        <p:blipFill>
          <a:blip r:embed="rId8"/>
          <a:stretch>
            <a:fillRect/>
          </a:stretch>
        </p:blipFill>
        <p:spPr>
          <a:xfrm>
            <a:off x="434422" y="1583008"/>
            <a:ext cx="921575" cy="1797073"/>
          </a:xfrm>
          <a:prstGeom prst="rect">
            <a:avLst/>
          </a:prstGeom>
        </p:spPr>
      </p:pic>
      <p:sp>
        <p:nvSpPr>
          <p:cNvPr id="19" name="Rectangle 18"/>
          <p:cNvSpPr/>
          <p:nvPr/>
        </p:nvSpPr>
        <p:spPr>
          <a:xfrm>
            <a:off x="1895217" y="6334716"/>
            <a:ext cx="7200403" cy="461665"/>
          </a:xfrm>
          <a:prstGeom prst="rect">
            <a:avLst/>
          </a:prstGeom>
        </p:spPr>
        <p:txBody>
          <a:bodyPr wrap="square">
            <a:spAutoFit/>
          </a:bodyPr>
          <a:lstStyle/>
          <a:p>
            <a:pPr algn="r">
              <a:spcBef>
                <a:spcPts val="300"/>
              </a:spcBef>
            </a:pPr>
            <a:r>
              <a:rPr lang="en-US" sz="2400" dirty="0" smtClean="0"/>
              <a:t>* With </a:t>
            </a:r>
            <a:r>
              <a:rPr lang="en-US" sz="2400" dirty="0"/>
              <a:t>support from the Andrew J. Mellon Foundation</a:t>
            </a:r>
          </a:p>
        </p:txBody>
      </p:sp>
    </p:spTree>
    <p:extLst>
      <p:ext uri="{BB962C8B-B14F-4D97-AF65-F5344CB8AC3E}">
        <p14:creationId xmlns:p14="http://schemas.microsoft.com/office/powerpoint/2010/main" val="1126352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Stanford University</a:t>
            </a:r>
            <a:endParaRPr lang="en-GB" dirty="0"/>
          </a:p>
        </p:txBody>
      </p:sp>
      <p:sp>
        <p:nvSpPr>
          <p:cNvPr id="4" name="Slide Number Placeholder 3"/>
          <p:cNvSpPr>
            <a:spLocks noGrp="1"/>
          </p:cNvSpPr>
          <p:nvPr>
            <p:ph type="sldNum" sz="quarter" idx="10"/>
          </p:nvPr>
        </p:nvSpPr>
        <p:spPr/>
        <p:txBody>
          <a:bodyPr/>
          <a:lstStyle/>
          <a:p>
            <a:pPr>
              <a:defRPr/>
            </a:pPr>
            <a:fld id="{807A2F69-8FCC-4272-AD61-86A8B7C7FEC0}" type="slidenum">
              <a:rPr lang="en-GB" smtClean="0"/>
              <a:pPr>
                <a:defRPr/>
              </a:pPr>
              <a:t>9</a:t>
            </a:fld>
            <a:endParaRPr lang="en-GB"/>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3852" y="1509331"/>
            <a:ext cx="7236296" cy="5088021"/>
          </a:xfrm>
          <a:prstGeom prst="rect">
            <a:avLst/>
          </a:prstGeom>
        </p:spPr>
      </p:pic>
    </p:spTree>
    <p:extLst>
      <p:ext uri="{BB962C8B-B14F-4D97-AF65-F5344CB8AC3E}">
        <p14:creationId xmlns:p14="http://schemas.microsoft.com/office/powerpoint/2010/main" val="2468087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6478</TotalTime>
  <Words>1423</Words>
  <Application>Microsoft Macintosh PowerPoint</Application>
  <PresentationFormat>On-screen Show (4:3)</PresentationFormat>
  <Paragraphs>265</Paragraphs>
  <Slides>36</Slides>
  <Notes>22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Because Digital Image Delivery is…</vt:lpstr>
      <vt:lpstr>Consider</vt:lpstr>
      <vt:lpstr>Consider</vt:lpstr>
      <vt:lpstr>IIIF Participants* </vt:lpstr>
      <vt:lpstr>Stanford University</vt:lpstr>
      <vt:lpstr>Stanford University</vt:lpstr>
      <vt:lpstr>Cornell University</vt:lpstr>
      <vt:lpstr>Cornell University</vt:lpstr>
      <vt:lpstr>Cornell University</vt:lpstr>
      <vt:lpstr>Bodleian Libraries </vt:lpstr>
      <vt:lpstr>Bodleian Libraries </vt:lpstr>
      <vt:lpstr>Bibliothèque nationale de France </vt:lpstr>
      <vt:lpstr>National Library of Norway</vt:lpstr>
      <vt:lpstr>British Library</vt:lpstr>
      <vt:lpstr>Digital Medieval Manuscripts Today: A World of Silos &amp; Duplication</vt:lpstr>
      <vt:lpstr>Distinct Concerns</vt:lpstr>
      <vt:lpstr>API’s Enable Reuse</vt:lpstr>
      <vt:lpstr> API’s -&gt; Framework -&gt; Ecosystem</vt:lpstr>
      <vt:lpstr>IIIF Objectives</vt:lpstr>
      <vt:lpstr>IIIF Image Delivery API</vt:lpstr>
      <vt:lpstr>IIIF Image Delivery API</vt:lpstr>
      <vt:lpstr>IIIF Metadata</vt:lpstr>
      <vt:lpstr>IIIF Search</vt:lpstr>
      <vt:lpstr>Software Tiers from a IIIF View</vt:lpstr>
      <vt:lpstr>IIIF Software Wishlist</vt:lpstr>
      <vt:lpstr>Resource Interop: Images</vt:lpstr>
      <vt:lpstr>Resource Interop: Viewers</vt:lpstr>
      <vt:lpstr>Resource Interop: Analytic SW</vt:lpstr>
      <vt:lpstr>Timeframe</vt:lpstr>
      <vt:lpstr>So what’s the IIIF?</vt:lpstr>
      <vt:lpstr>IIIF and You</vt:lpstr>
      <vt:lpstr>PowerPoint Presentation</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Image Interoperability Framework</dc:title>
  <dc:creator>Tom Cramer</dc:creator>
  <cp:lastModifiedBy>Tom Cramer</cp:lastModifiedBy>
  <cp:revision>176</cp:revision>
  <dcterms:created xsi:type="dcterms:W3CDTF">2011-09-12T12:47:12Z</dcterms:created>
  <dcterms:modified xsi:type="dcterms:W3CDTF">2012-11-05T18:23:51Z</dcterms:modified>
</cp:coreProperties>
</file>